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6" r:id="rId19"/>
    <p:sldId id="274"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78" d="100"/>
          <a:sy n="78" d="100"/>
        </p:scale>
        <p:origin x="-480"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97756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424447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179532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235111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178013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141353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33257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239392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37020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109250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945DC-8BA3-4ACB-8596-15AE467885B2}" type="datetimeFigureOut">
              <a:rPr lang="en-US" smtClean="0"/>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381E9-4E18-4F53-8103-210EE7C54BFA}" type="slidenum">
              <a:rPr lang="en-US" smtClean="0"/>
              <a:t>‹#›</a:t>
            </a:fld>
            <a:endParaRPr lang="en-US" dirty="0"/>
          </a:p>
        </p:txBody>
      </p:sp>
    </p:spTree>
    <p:extLst>
      <p:ext uri="{BB962C8B-B14F-4D97-AF65-F5344CB8AC3E}">
        <p14:creationId xmlns:p14="http://schemas.microsoft.com/office/powerpoint/2010/main" val="4165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945DC-8BA3-4ACB-8596-15AE467885B2}" type="datetimeFigureOut">
              <a:rPr lang="en-US" smtClean="0"/>
              <a:t>3/21/2017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381E9-4E18-4F53-8103-210EE7C54BFA}" type="slidenum">
              <a:rPr lang="en-US" smtClean="0"/>
              <a:t>‹#›</a:t>
            </a:fld>
            <a:endParaRPr lang="en-US" dirty="0"/>
          </a:p>
        </p:txBody>
      </p:sp>
    </p:spTree>
    <p:extLst>
      <p:ext uri="{BB962C8B-B14F-4D97-AF65-F5344CB8AC3E}">
        <p14:creationId xmlns:p14="http://schemas.microsoft.com/office/powerpoint/2010/main" val="2513942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7622" y="1536032"/>
            <a:ext cx="4800599" cy="609600"/>
          </a:xfrm>
        </p:spPr>
        <p:txBody>
          <a:bodyPr>
            <a:normAutofit fontScale="90000"/>
          </a:bodyPr>
          <a:lstStyle/>
          <a:p>
            <a:pPr algn="ctr"/>
            <a:r>
              <a:rPr lang="en-US" sz="3600" dirty="0"/>
              <a:t>Travel </a:t>
            </a:r>
            <a:r>
              <a:rPr lang="en-US" sz="3600" dirty="0" smtClean="0"/>
              <a:t>Reimbursement</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155510" y="1764632"/>
            <a:ext cx="3886200" cy="4876800"/>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When is Travel Reimbursement (TR) required?</a:t>
            </a:r>
          </a:p>
          <a:p>
            <a:pPr marL="285750" indent="-285750">
              <a:buFont typeface="Arial" panose="020B0604020202020204" pitchFamily="34" charset="0"/>
              <a:buChar char="•"/>
            </a:pPr>
            <a:endParaRPr lang="en-US" dirty="0" smtClean="0"/>
          </a:p>
          <a:p>
            <a:pPr marL="285750" indent="-285750">
              <a:buClr>
                <a:srgbClr val="545454"/>
              </a:buClr>
              <a:buFont typeface="Arial" pitchFamily="34" charset="0"/>
              <a:buChar char="•"/>
            </a:pPr>
            <a:r>
              <a:rPr lang="en-US" dirty="0"/>
              <a:t>All travel that requires reimbursement or travel advance issued on TA. </a:t>
            </a:r>
            <a:endParaRPr lang="en-US" dirty="0" smtClean="0"/>
          </a:p>
          <a:p>
            <a:endParaRPr lang="en-US" dirty="0" smtClean="0"/>
          </a:p>
          <a:p>
            <a:pPr marL="285750" indent="-285750">
              <a:buFont typeface="Arial" panose="020B0604020202020204" pitchFamily="34" charset="0"/>
              <a:buChar char="•"/>
            </a:pPr>
            <a:r>
              <a:rPr lang="en-US" b="1" dirty="0" smtClean="0"/>
              <a:t>When is Travel Reimbursement not required?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No Cost </a:t>
            </a:r>
            <a:r>
              <a:rPr lang="en-US" dirty="0" smtClean="0"/>
              <a:t>Travel</a:t>
            </a:r>
          </a:p>
          <a:p>
            <a:pPr marL="285750" indent="-285750">
              <a:buFont typeface="Arial" panose="020B0604020202020204" pitchFamily="34" charset="0"/>
              <a:buChar char="•"/>
            </a:pPr>
            <a:r>
              <a:rPr lang="en-US" dirty="0" smtClean="0"/>
              <a:t>Cancelled trip</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Two ways to create TR document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smtClean="0"/>
              <a:t>New document (only In-State Travel)</a:t>
            </a:r>
            <a:endParaRPr lang="en-US" dirty="0"/>
          </a:p>
          <a:p>
            <a:pPr marL="285750" indent="-285750">
              <a:buFont typeface="Arial" panose="020B0604020202020204" pitchFamily="34" charset="0"/>
              <a:buChar char="•"/>
            </a:pPr>
            <a:r>
              <a:rPr lang="en-US" dirty="0" smtClean="0"/>
              <a:t>New document from existing TA document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419" r="67838" b="26351"/>
          <a:stretch/>
        </p:blipFill>
        <p:spPr bwMode="auto">
          <a:xfrm>
            <a:off x="5418220" y="0"/>
            <a:ext cx="6773779" cy="552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898682" y="5132511"/>
            <a:ext cx="2330918" cy="304800"/>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cxnSp>
        <p:nvCxnSpPr>
          <p:cNvPr id="8" name="Straight Arrow Connector 7"/>
          <p:cNvCxnSpPr/>
          <p:nvPr/>
        </p:nvCxnSpPr>
        <p:spPr>
          <a:xfrm flipH="1">
            <a:off x="8505204" y="5284911"/>
            <a:ext cx="1524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03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030704" y="1102895"/>
            <a:ext cx="10720137" cy="2691063"/>
          </a:xfrm>
        </p:spPr>
        <p:txBody>
          <a:bodyPr>
            <a:normAutofit/>
          </a:bodyPr>
          <a:lstStyle/>
          <a:p>
            <a:pPr lvl="0">
              <a:buClr>
                <a:srgbClr val="545454"/>
              </a:buClr>
            </a:pPr>
            <a:endParaRPr lang="en-US" dirty="0"/>
          </a:p>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solidFill>
                  <a:srgbClr val="545454"/>
                </a:solidFill>
              </a:rPr>
              <a:t>Travel Expense Total</a:t>
            </a:r>
          </a:p>
          <a:p>
            <a:pPr marL="285750" indent="-285750">
              <a:buClr>
                <a:srgbClr val="545454"/>
              </a:buClr>
              <a:buFont typeface="Arial" pitchFamily="34" charset="0"/>
              <a:buChar char="•"/>
            </a:pPr>
            <a:endParaRPr lang="en-US" b="1" dirty="0" smtClean="0">
              <a:solidFill>
                <a:srgbClr val="545454"/>
              </a:solidFill>
            </a:endParaRPr>
          </a:p>
          <a:p>
            <a:pPr marL="285750" indent="-285750">
              <a:buClr>
                <a:srgbClr val="545454"/>
              </a:buClr>
              <a:buFont typeface="Arial" pitchFamily="34" charset="0"/>
              <a:buChar char="•"/>
            </a:pPr>
            <a:r>
              <a:rPr lang="en-US" dirty="0">
                <a:solidFill>
                  <a:srgbClr val="545454"/>
                </a:solidFill>
              </a:rPr>
              <a:t>Provides a summary of all the trip actual </a:t>
            </a:r>
            <a:r>
              <a:rPr lang="en-US" dirty="0" smtClean="0">
                <a:solidFill>
                  <a:srgbClr val="545454"/>
                </a:solidFill>
              </a:rPr>
              <a:t>expenses</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Allows for Manual Per Diem </a:t>
            </a:r>
            <a:r>
              <a:rPr lang="en-US" dirty="0" smtClean="0">
                <a:solidFill>
                  <a:srgbClr val="545454"/>
                </a:solidFill>
              </a:rPr>
              <a:t>Adjustments</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Notice Travel Expense Limit is carried over from the Special Circumstances Tab </a:t>
            </a:r>
            <a:r>
              <a:rPr lang="en-US" dirty="0" smtClean="0">
                <a:solidFill>
                  <a:srgbClr val="545454"/>
                </a:solidFill>
              </a:rPr>
              <a:t>(400 </a:t>
            </a:r>
            <a:r>
              <a:rPr lang="en-US" dirty="0">
                <a:solidFill>
                  <a:srgbClr val="545454"/>
                </a:solidFill>
              </a:rPr>
              <a:t>in this example</a:t>
            </a:r>
            <a:r>
              <a:rPr lang="en-US" dirty="0" smtClean="0">
                <a:solidFill>
                  <a:srgbClr val="545454"/>
                </a:solidFill>
              </a:rPr>
              <a:t>)</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Total can be recalculated as necessary by clicking “recalculate” </a:t>
            </a:r>
            <a:r>
              <a:rPr lang="en-US" dirty="0" smtClean="0">
                <a:solidFill>
                  <a:srgbClr val="545454"/>
                </a:solidFill>
              </a:rPr>
              <a:t>button</a:t>
            </a:r>
            <a:endParaRPr lang="en-US" dirty="0">
              <a:solidFill>
                <a:srgbClr val="545454"/>
              </a:solidFill>
            </a:endParaRPr>
          </a:p>
          <a:p>
            <a:pPr marL="285750" indent="-285750">
              <a:buClr>
                <a:srgbClr val="545454"/>
              </a:buClr>
              <a:buFont typeface="Arial" pitchFamily="34" charset="0"/>
              <a:buChar char="•"/>
            </a:pPr>
            <a:r>
              <a:rPr lang="en-US" dirty="0" smtClean="0">
                <a:solidFill>
                  <a:srgbClr val="545454"/>
                </a:solidFill>
              </a:rPr>
              <a:t>Encumbrance Amount is the amount that was encumbered on the TA related to this travel, the encumbrance amount will by $0.00 if there was not a TA done (in-state travel)</a:t>
            </a: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6253"/>
            <a:ext cx="12192000" cy="2951747"/>
          </a:xfrm>
          <a:prstGeom prst="rect">
            <a:avLst/>
          </a:prstGeom>
        </p:spPr>
      </p:pic>
    </p:spTree>
    <p:extLst>
      <p:ext uri="{BB962C8B-B14F-4D97-AF65-F5344CB8AC3E}">
        <p14:creationId xmlns:p14="http://schemas.microsoft.com/office/powerpoint/2010/main" val="191129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259682" y="1066800"/>
            <a:ext cx="3886200" cy="4876800"/>
          </a:xfrm>
        </p:spPr>
        <p:txBody>
          <a:bodyPr>
            <a:normAutofit fontScale="92500" lnSpcReduction="10000"/>
          </a:bodyPr>
          <a:lstStyle/>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solidFill>
                  <a:srgbClr val="545454"/>
                </a:solidFill>
              </a:rPr>
              <a:t>Special Circumstances Tab</a:t>
            </a:r>
          </a:p>
          <a:p>
            <a:pPr marL="285750" indent="-285750">
              <a:buClr>
                <a:srgbClr val="545454"/>
              </a:buClr>
              <a:buFont typeface="Arial" pitchFamily="34" charset="0"/>
              <a:buChar char="•"/>
            </a:pPr>
            <a:endParaRPr lang="en-US" b="1" dirty="0" smtClean="0">
              <a:solidFill>
                <a:srgbClr val="545454"/>
              </a:solidFill>
            </a:endParaRPr>
          </a:p>
          <a:p>
            <a:pPr marL="285750" indent="-285750">
              <a:buClr>
                <a:srgbClr val="545454"/>
              </a:buClr>
              <a:buFont typeface="Arial" pitchFamily="34" charset="0"/>
              <a:buChar char="•"/>
            </a:pPr>
            <a:r>
              <a:rPr lang="en-US" dirty="0">
                <a:solidFill>
                  <a:srgbClr val="545454"/>
                </a:solidFill>
              </a:rPr>
              <a:t>Optional information such as dept. budget information and other misc. trip details</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If Budget restrictions are entered here the amount is carried to the Trip Detail Estimate Total </a:t>
            </a:r>
            <a:r>
              <a:rPr lang="en-US" dirty="0" smtClean="0">
                <a:solidFill>
                  <a:srgbClr val="545454"/>
                </a:solidFill>
              </a:rPr>
              <a:t>Tab</a:t>
            </a:r>
          </a:p>
          <a:p>
            <a:pPr marL="285750" indent="-285750">
              <a:buClr>
                <a:srgbClr val="545454"/>
              </a:buClr>
              <a:buFont typeface="Arial" pitchFamily="34" charset="0"/>
              <a:buChar char="•"/>
            </a:pPr>
            <a:endParaRPr lang="en-US" dirty="0" smtClean="0">
              <a:solidFill>
                <a:srgbClr val="545454"/>
              </a:solidFill>
            </a:endParaRPr>
          </a:p>
          <a:p>
            <a:pPr marL="285750" indent="-285750">
              <a:buClr>
                <a:srgbClr val="545454"/>
              </a:buClr>
              <a:buFont typeface="Arial" pitchFamily="34" charset="0"/>
              <a:buChar char="•"/>
            </a:pPr>
            <a:r>
              <a:rPr lang="en-US" dirty="0" smtClean="0">
                <a:solidFill>
                  <a:srgbClr val="545454"/>
                </a:solidFill>
              </a:rPr>
              <a:t>If lodging is entered in expense section and not per diem table, the justification for meals without lodging will be entered here</a:t>
            </a: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r>
              <a:rPr lang="en-US" b="1" dirty="0">
                <a:solidFill>
                  <a:srgbClr val="545454"/>
                </a:solidFill>
              </a:rPr>
              <a:t>Group Travel Tab</a:t>
            </a: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r>
              <a:rPr lang="en-US" dirty="0">
                <a:solidFill>
                  <a:srgbClr val="545454"/>
                </a:solidFill>
              </a:rPr>
              <a:t>Group Travelers can be added by using magnifying glass lookup and clicking add button</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r>
              <a:rPr lang="en-US" b="1" dirty="0">
                <a:solidFill>
                  <a:srgbClr val="545454"/>
                </a:solidFill>
              </a:rPr>
              <a:t>View Reimbursement History Tab</a:t>
            </a: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r>
              <a:rPr lang="en-US" dirty="0">
                <a:solidFill>
                  <a:srgbClr val="545454"/>
                </a:solidFill>
              </a:rPr>
              <a:t>Shows reimbursement status (In Process in this case) and amount of reimbursement</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88" y="20053"/>
            <a:ext cx="7008812" cy="5529943"/>
          </a:xfrm>
          <a:prstGeom prst="rect">
            <a:avLst/>
          </a:prstGeom>
        </p:spPr>
      </p:pic>
      <p:cxnSp>
        <p:nvCxnSpPr>
          <p:cNvPr id="6" name="Straight Connector 5"/>
          <p:cNvCxnSpPr/>
          <p:nvPr/>
        </p:nvCxnSpPr>
        <p:spPr>
          <a:xfrm>
            <a:off x="5257800" y="822157"/>
            <a:ext cx="76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3264568"/>
            <a:ext cx="669758" cy="80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8800" y="5021179"/>
            <a:ext cx="914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68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8865" y="1399673"/>
            <a:ext cx="4800599" cy="609600"/>
          </a:xfrm>
        </p:spPr>
        <p:txBody>
          <a:bodyPr>
            <a:normAutofit fontScale="90000"/>
          </a:bodyPr>
          <a:lstStyle/>
          <a:p>
            <a:pPr algn="ctr"/>
            <a:r>
              <a:rPr lang="en-US" sz="3600" dirty="0"/>
              <a:t>Travel Reimbursement</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026694" y="2009273"/>
            <a:ext cx="3886200" cy="4876800"/>
          </a:xfrm>
        </p:spPr>
        <p:txBody>
          <a:bodyPr>
            <a:normAutofit/>
          </a:bodyPr>
          <a:lstStyle/>
          <a:p>
            <a:pPr marL="285750" indent="-285750">
              <a:buClr>
                <a:srgbClr val="545454"/>
              </a:buClr>
              <a:buFont typeface="Arial" pitchFamily="34" charset="0"/>
              <a:buChar char="•"/>
            </a:pPr>
            <a:r>
              <a:rPr lang="en-US" b="1" dirty="0" smtClean="0">
                <a:solidFill>
                  <a:srgbClr val="545454"/>
                </a:solidFill>
              </a:rPr>
              <a:t>Traveler Certification Tab</a:t>
            </a: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r>
              <a:rPr lang="en-US" dirty="0" smtClean="0">
                <a:solidFill>
                  <a:srgbClr val="545454"/>
                </a:solidFill>
              </a:rPr>
              <a:t>If traveler submits their own travel they will need to check this box prior to submitting.</a:t>
            </a:r>
          </a:p>
          <a:p>
            <a:pPr marL="285750" indent="-285750">
              <a:buClr>
                <a:srgbClr val="545454"/>
              </a:buClr>
              <a:buFont typeface="Arial" pitchFamily="34" charset="0"/>
              <a:buChar char="•"/>
            </a:pPr>
            <a:endParaRPr lang="en-US" b="1" dirty="0" smtClean="0">
              <a:solidFill>
                <a:srgbClr val="545454"/>
              </a:solidFill>
            </a:endParaRPr>
          </a:p>
          <a:p>
            <a:pPr marL="285750" indent="-285750">
              <a:buClr>
                <a:srgbClr val="545454"/>
              </a:buClr>
              <a:buFont typeface="Arial" pitchFamily="34" charset="0"/>
              <a:buChar char="•"/>
            </a:pPr>
            <a:r>
              <a:rPr lang="en-US" dirty="0" smtClean="0">
                <a:solidFill>
                  <a:srgbClr val="545454"/>
                </a:solidFill>
              </a:rPr>
              <a:t>If arranger submits travel the </a:t>
            </a:r>
            <a:r>
              <a:rPr lang="en-US" dirty="0">
                <a:solidFill>
                  <a:srgbClr val="545454"/>
                </a:solidFill>
              </a:rPr>
              <a:t>document will route to the </a:t>
            </a:r>
            <a:r>
              <a:rPr lang="en-US" dirty="0" smtClean="0">
                <a:solidFill>
                  <a:srgbClr val="545454"/>
                </a:solidFill>
              </a:rPr>
              <a:t>traveler.</a:t>
            </a:r>
            <a:endParaRPr lang="en-US"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r>
              <a:rPr lang="en-US" dirty="0">
                <a:solidFill>
                  <a:srgbClr val="545454"/>
                </a:solidFill>
              </a:rPr>
              <a:t>Traveler will need to open the document from their action list and check the certification box </a:t>
            </a:r>
            <a:r>
              <a:rPr lang="en-US" b="1" dirty="0">
                <a:solidFill>
                  <a:srgbClr val="545454"/>
                </a:solidFill>
              </a:rPr>
              <a:t>before</a:t>
            </a:r>
            <a:r>
              <a:rPr lang="en-US" dirty="0">
                <a:solidFill>
                  <a:srgbClr val="545454"/>
                </a:solidFill>
              </a:rPr>
              <a:t> reimbursement will be </a:t>
            </a:r>
            <a:r>
              <a:rPr lang="en-US" dirty="0" smtClean="0">
                <a:solidFill>
                  <a:srgbClr val="545454"/>
                </a:solidFill>
              </a:rPr>
              <a:t>issued, then click approve.</a:t>
            </a:r>
            <a:endParaRPr lang="en-US"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r>
              <a:rPr lang="en-US" b="1" dirty="0">
                <a:solidFill>
                  <a:srgbClr val="545454"/>
                </a:solidFill>
              </a:rPr>
              <a:t>Summary by Object Code</a:t>
            </a: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r>
              <a:rPr lang="en-US" dirty="0">
                <a:solidFill>
                  <a:srgbClr val="545454"/>
                </a:solidFill>
              </a:rPr>
              <a:t>Expenses will be grouped by amount and object code for the accounting </a:t>
            </a:r>
            <a:r>
              <a:rPr lang="en-US" dirty="0" smtClean="0">
                <a:solidFill>
                  <a:srgbClr val="545454"/>
                </a:solidFill>
              </a:rPr>
              <a:t>distribution</a:t>
            </a:r>
          </a:p>
          <a:p>
            <a:pPr marL="742950" lvl="1" indent="-285750">
              <a:buClr>
                <a:srgbClr val="545454"/>
              </a:buClr>
              <a:buFont typeface="Arial" pitchFamily="34" charset="0"/>
              <a:buChar char="•"/>
            </a:pPr>
            <a:r>
              <a:rPr lang="en-US" b="1" u="sng" dirty="0" smtClean="0">
                <a:solidFill>
                  <a:srgbClr val="FF0000"/>
                </a:solidFill>
              </a:rPr>
              <a:t>DO NOT TOUCH THIS SECTION</a:t>
            </a:r>
            <a:endParaRPr lang="en-US" b="1" u="sng" dirty="0">
              <a:solidFill>
                <a:srgbClr val="FF0000"/>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284" b="52012"/>
          <a:stretch/>
        </p:blipFill>
        <p:spPr bwMode="auto">
          <a:xfrm>
            <a:off x="4838676" y="0"/>
            <a:ext cx="7353324" cy="557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0082784" y="2011680"/>
            <a:ext cx="1402080" cy="7741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17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066800" y="1078831"/>
            <a:ext cx="3886200" cy="4974772"/>
          </a:xfrm>
        </p:spPr>
        <p:txBody>
          <a:bodyPr>
            <a:normAutofit/>
          </a:bodyPr>
          <a:lstStyle/>
          <a:p>
            <a:pPr lvl="0">
              <a:buClr>
                <a:srgbClr val="545454"/>
              </a:buClr>
            </a:pPr>
            <a:endParaRPr lang="en-US" dirty="0"/>
          </a:p>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solidFill>
                  <a:srgbClr val="545454"/>
                </a:solidFill>
              </a:rPr>
              <a:t>Assign Accounts Tab</a:t>
            </a:r>
          </a:p>
          <a:p>
            <a:pPr marL="285750" indent="-285750">
              <a:buClr>
                <a:srgbClr val="545454"/>
              </a:buClr>
              <a:buFont typeface="Arial" pitchFamily="34" charset="0"/>
              <a:buChar char="•"/>
            </a:pPr>
            <a:endParaRPr lang="en-US" b="1" dirty="0" smtClean="0">
              <a:solidFill>
                <a:srgbClr val="545454"/>
              </a:solidFill>
            </a:endParaRPr>
          </a:p>
          <a:p>
            <a:pPr marL="285750" indent="-285750">
              <a:buClr>
                <a:srgbClr val="545454"/>
              </a:buClr>
              <a:buFont typeface="Arial" pitchFamily="34" charset="0"/>
              <a:buChar char="•"/>
            </a:pPr>
            <a:r>
              <a:rPr lang="en-US" dirty="0">
                <a:solidFill>
                  <a:srgbClr val="545454"/>
                </a:solidFill>
              </a:rPr>
              <a:t>All accounts to be used for reimbursement should be entered here</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All percent allocation will be applied to accounts based on object code in the Accounting Lines </a:t>
            </a:r>
            <a:r>
              <a:rPr lang="en-US" dirty="0" smtClean="0">
                <a:solidFill>
                  <a:srgbClr val="545454"/>
                </a:solidFill>
              </a:rPr>
              <a:t>Tab</a:t>
            </a:r>
          </a:p>
          <a:p>
            <a:pPr marL="285750" indent="-285750">
              <a:buClr>
                <a:srgbClr val="545454"/>
              </a:buClr>
              <a:buFont typeface="Arial" pitchFamily="34" charset="0"/>
              <a:buChar char="•"/>
            </a:pPr>
            <a:endParaRPr lang="en-US" dirty="0" smtClean="0">
              <a:solidFill>
                <a:srgbClr val="545454"/>
              </a:solidFill>
            </a:endParaRPr>
          </a:p>
          <a:p>
            <a:pPr marL="285750" indent="-285750">
              <a:buClr>
                <a:srgbClr val="545454"/>
              </a:buClr>
              <a:buFont typeface="Arial" pitchFamily="34" charset="0"/>
              <a:buChar char="•"/>
            </a:pPr>
            <a:r>
              <a:rPr lang="en-US" dirty="0" smtClean="0">
                <a:solidFill>
                  <a:srgbClr val="545454"/>
                </a:solidFill>
              </a:rPr>
              <a:t>Click “add” to add your accounts, and then click “Assign Accounts”</a:t>
            </a:r>
            <a:endParaRPr lang="en-US"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r>
              <a:rPr lang="en-US" b="1" dirty="0">
                <a:solidFill>
                  <a:srgbClr val="545454"/>
                </a:solidFill>
              </a:rPr>
              <a:t>Accounting Lines Tab</a:t>
            </a: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r>
              <a:rPr lang="en-US" dirty="0">
                <a:solidFill>
                  <a:srgbClr val="545454"/>
                </a:solidFill>
              </a:rPr>
              <a:t>All accounts will be added from the Assign Accounts Tab.</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Oval 7"/>
          <p:cNvSpPr/>
          <p:nvPr/>
        </p:nvSpPr>
        <p:spPr>
          <a:xfrm>
            <a:off x="5097453" y="2736979"/>
            <a:ext cx="832758" cy="416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555" b="46962"/>
          <a:stretch/>
        </p:blipFill>
        <p:spPr bwMode="auto">
          <a:xfrm>
            <a:off x="4937760" y="1133856"/>
            <a:ext cx="7254240" cy="441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1303181" y="2048131"/>
            <a:ext cx="832758" cy="416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085261" y="2736979"/>
            <a:ext cx="832758" cy="416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577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3" y="1636295"/>
            <a:ext cx="4800599" cy="609600"/>
          </a:xfrm>
        </p:spPr>
        <p:txBody>
          <a:bodyPr>
            <a:normAutofit fontScale="90000"/>
          </a:bodyPr>
          <a:lstStyle/>
          <a:p>
            <a:pPr algn="ctr"/>
            <a:r>
              <a:rPr lang="en-US" sz="3600" dirty="0"/>
              <a:t>Travel Reimbursement</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219202" y="2169695"/>
            <a:ext cx="3886200" cy="4377409"/>
          </a:xfrm>
        </p:spPr>
        <p:txBody>
          <a:bodyPr>
            <a:normAutofit/>
          </a:bodyPr>
          <a:lstStyle/>
          <a:p>
            <a:pPr lvl="0">
              <a:buClr>
                <a:srgbClr val="545454"/>
              </a:buClr>
            </a:pPr>
            <a:endParaRPr lang="en-US" dirty="0"/>
          </a:p>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solidFill>
                  <a:srgbClr val="545454"/>
                </a:solidFill>
              </a:rPr>
              <a:t>Payment Information Tab</a:t>
            </a: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r>
              <a:rPr lang="en-US" dirty="0">
                <a:solidFill>
                  <a:srgbClr val="545454"/>
                </a:solidFill>
              </a:rPr>
              <a:t>This tab is the same as the payment tab on a DV</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r>
              <a:rPr lang="en-US" dirty="0" smtClean="0">
                <a:solidFill>
                  <a:srgbClr val="545454"/>
                </a:solidFill>
              </a:rPr>
              <a:t>Check Amount will auto populate</a:t>
            </a: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Payment method to choose from drop down box is P- </a:t>
            </a:r>
            <a:r>
              <a:rPr lang="en-US" dirty="0" smtClean="0">
                <a:solidFill>
                  <a:srgbClr val="545454"/>
                </a:solidFill>
              </a:rPr>
              <a:t>Check/ACH</a:t>
            </a:r>
          </a:p>
          <a:p>
            <a:pPr marL="285750" indent="-285750">
              <a:buClr>
                <a:srgbClr val="545454"/>
              </a:buClr>
              <a:buFont typeface="Arial" pitchFamily="34" charset="0"/>
              <a:buChar char="•"/>
            </a:pPr>
            <a:endParaRPr lang="en-US" dirty="0" smtClean="0">
              <a:solidFill>
                <a:srgbClr val="545454"/>
              </a:solidFill>
            </a:endParaRPr>
          </a:p>
          <a:p>
            <a:pPr marL="285750" indent="-285750">
              <a:buClr>
                <a:srgbClr val="545454"/>
              </a:buClr>
              <a:buFont typeface="Arial" pitchFamily="34" charset="0"/>
              <a:buChar char="•"/>
            </a:pPr>
            <a:r>
              <a:rPr lang="en-US" dirty="0" smtClean="0">
                <a:solidFill>
                  <a:srgbClr val="545454"/>
                </a:solidFill>
              </a:rPr>
              <a:t>Select Check Enclosure box if you need a physical check to come to Pueblo Campus</a:t>
            </a: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2" y="1712495"/>
            <a:ext cx="7067872" cy="3276600"/>
          </a:xfrm>
          <a:prstGeom prst="rect">
            <a:avLst/>
          </a:prstGeom>
        </p:spPr>
      </p:pic>
    </p:spTree>
    <p:extLst>
      <p:ext uri="{BB962C8B-B14F-4D97-AF65-F5344CB8AC3E}">
        <p14:creationId xmlns:p14="http://schemas.microsoft.com/office/powerpoint/2010/main" val="16652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a:t>
            </a:r>
            <a:endParaRPr lang="en-US" dirty="0"/>
          </a:p>
        </p:txBody>
      </p:sp>
      <p:sp>
        <p:nvSpPr>
          <p:cNvPr id="3" name="Content Placeholder 2"/>
          <p:cNvSpPr>
            <a:spLocks noGrp="1"/>
          </p:cNvSpPr>
          <p:nvPr>
            <p:ph idx="1"/>
          </p:nvPr>
        </p:nvSpPr>
        <p:spPr>
          <a:xfrm>
            <a:off x="609600" y="1344169"/>
            <a:ext cx="10972800" cy="4525963"/>
          </a:xfrm>
        </p:spPr>
        <p:txBody>
          <a:bodyPr/>
          <a:lstStyle/>
          <a:p>
            <a:r>
              <a:rPr lang="en-US" sz="1600" dirty="0"/>
              <a:t>Ad Hoc Recipients 	</a:t>
            </a:r>
          </a:p>
          <a:p>
            <a:pPr lvl="1"/>
            <a:r>
              <a:rPr lang="en-US" sz="1400" dirty="0" smtClean="0"/>
              <a:t>Documents </a:t>
            </a:r>
            <a:r>
              <a:rPr lang="en-US" sz="1400" dirty="0"/>
              <a:t>will automatically route to </a:t>
            </a:r>
            <a:r>
              <a:rPr lang="en-US" sz="1400" dirty="0" smtClean="0"/>
              <a:t>the Fiscal </a:t>
            </a:r>
            <a:r>
              <a:rPr lang="en-US" sz="1400" dirty="0"/>
              <a:t>Officer and Traveler </a:t>
            </a:r>
            <a:r>
              <a:rPr lang="en-US" sz="1400" dirty="0" smtClean="0"/>
              <a:t>but  you MUST ad hoc the group “</a:t>
            </a:r>
            <a:r>
              <a:rPr lang="en-US" sz="1400" dirty="0"/>
              <a:t>Pueblo Travel” </a:t>
            </a:r>
            <a:r>
              <a:rPr lang="en-US" sz="1400" dirty="0" smtClean="0"/>
              <a:t>in </a:t>
            </a:r>
            <a:r>
              <a:rPr lang="en-US" sz="1400" dirty="0"/>
              <a:t>the group ad hoc section as “</a:t>
            </a:r>
            <a:r>
              <a:rPr lang="en-US" sz="1400" dirty="0" smtClean="0"/>
              <a:t>Approve.” If the Fiscal Officer is not the Supervisor for the traveler an “Approve” or “FYI” ad hoc request will  also need to be sent to them  by searching for their name.</a:t>
            </a:r>
            <a:endParaRPr lang="en-US" sz="1400" dirty="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125" b="24782"/>
          <a:stretch/>
        </p:blipFill>
        <p:spPr bwMode="auto">
          <a:xfrm>
            <a:off x="0" y="2327273"/>
            <a:ext cx="12192000" cy="139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7230" b="24395"/>
          <a:stretch/>
        </p:blipFill>
        <p:spPr bwMode="auto">
          <a:xfrm>
            <a:off x="0" y="5663516"/>
            <a:ext cx="12192000" cy="119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278880" y="2707366"/>
            <a:ext cx="1341120" cy="6311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0144" y="2535935"/>
            <a:ext cx="1341120" cy="4625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1584" y="3110733"/>
            <a:ext cx="1341120" cy="4525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5844" b="48453"/>
          <a:stretch/>
        </p:blipFill>
        <p:spPr bwMode="auto">
          <a:xfrm>
            <a:off x="0" y="3718561"/>
            <a:ext cx="12192000" cy="1944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4407408" y="4437888"/>
            <a:ext cx="81076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991856" y="3247727"/>
            <a:ext cx="1341120" cy="6311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8976" y="5477422"/>
            <a:ext cx="896112" cy="173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466832" y="6041136"/>
            <a:ext cx="694944" cy="8717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510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Travel Reimbursement</a:t>
            </a:r>
            <a:r>
              <a:rPr lang="en-US" dirty="0" smtClean="0"/>
              <a:t/>
            </a:r>
            <a:br>
              <a:rPr lang="en-US" dirty="0" smtClean="0"/>
            </a:br>
            <a:r>
              <a:rPr lang="en-US" sz="2400" dirty="0"/>
              <a:t>-step by step-</a:t>
            </a:r>
          </a:p>
        </p:txBody>
      </p:sp>
      <p:sp>
        <p:nvSpPr>
          <p:cNvPr id="7" name="Text Placeholder 6"/>
          <p:cNvSpPr>
            <a:spLocks noGrp="1"/>
          </p:cNvSpPr>
          <p:nvPr>
            <p:ph idx="1"/>
          </p:nvPr>
        </p:nvSpPr>
        <p:spPr>
          <a:xfrm>
            <a:off x="1552575" y="1597152"/>
            <a:ext cx="10972800" cy="4729037"/>
          </a:xfrm>
        </p:spPr>
        <p:txBody>
          <a:bodyPr>
            <a:normAutofit fontScale="77500" lnSpcReduction="20000"/>
          </a:bodyPr>
          <a:lstStyle/>
          <a:p>
            <a:pPr marL="285750" indent="-285750">
              <a:buFont typeface="Arial" panose="020B0604020202020204" pitchFamily="34" charset="0"/>
              <a:buChar char="•"/>
            </a:pPr>
            <a:r>
              <a:rPr lang="en-US" b="1" dirty="0" smtClean="0"/>
              <a:t>For Out-of-State, International, Travel Advance, Ghost-Card Purchase Trips</a:t>
            </a:r>
          </a:p>
          <a:p>
            <a:endParaRPr lang="en-US" b="1" dirty="0" smtClean="0"/>
          </a:p>
          <a:p>
            <a:pPr marL="285750" indent="-285750">
              <a:buFont typeface="Arial" panose="020B0604020202020204" pitchFamily="34" charset="0"/>
              <a:buChar char="•"/>
            </a:pPr>
            <a:r>
              <a:rPr lang="en-US" sz="3100" b="1" dirty="0"/>
              <a:t>Create new TR document from existing TA</a:t>
            </a:r>
            <a:endParaRPr lang="en-US" sz="31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new TR document is created and auto filled from the TA document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Document should be verified for accuracy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Actual expenses can be entered so the proper reimbursement amount can be made</a:t>
            </a:r>
          </a:p>
          <a:p>
            <a:pPr marL="285750" indent="-285750">
              <a:buFont typeface="Arial" panose="020B0604020202020204" pitchFamily="34" charset="0"/>
              <a:buChar char="•"/>
            </a:pPr>
            <a:endParaRPr lang="en-US" dirty="0"/>
          </a:p>
          <a:p>
            <a:r>
              <a:rPr lang="en-US" dirty="0" smtClean="0"/>
              <a:t>Follow step-by step instructions from slides 3-15 to complete TR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9214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5883" y="1555102"/>
            <a:ext cx="4800599" cy="609600"/>
          </a:xfrm>
        </p:spPr>
        <p:txBody>
          <a:bodyPr>
            <a:normAutofit fontScale="90000"/>
          </a:bodyPr>
          <a:lstStyle/>
          <a:p>
            <a:pPr algn="ctr"/>
            <a:r>
              <a:rPr lang="en-US" sz="3600" dirty="0"/>
              <a:t>Travel Reimbursement</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134980" y="1981200"/>
            <a:ext cx="3886200" cy="4876800"/>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sz="2600" b="1" dirty="0"/>
              <a:t>Create TR from Existing 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Open TA document that has not been reimbursed by using the doc search button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Enter document number in the document ID field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Choose document under the Document ID field to Import into the TR</a:t>
            </a:r>
          </a:p>
          <a:p>
            <a:pPr marL="285750" indent="-285750">
              <a:buFont typeface="Arial" panose="020B0604020202020204" pitchFamily="34" charset="0"/>
              <a:buChar char="•"/>
            </a:pPr>
            <a:endParaRPr lang="en-US" b="1" dirty="0" smtClean="0"/>
          </a:p>
          <a:p>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650" y="0"/>
            <a:ext cx="6997894" cy="5257800"/>
          </a:xfrm>
          <a:prstGeom prst="rect">
            <a:avLst/>
          </a:prstGeom>
        </p:spPr>
      </p:pic>
      <p:sp>
        <p:nvSpPr>
          <p:cNvPr id="3" name="Oval 2"/>
          <p:cNvSpPr/>
          <p:nvPr/>
        </p:nvSpPr>
        <p:spPr>
          <a:xfrm>
            <a:off x="5871410" y="660754"/>
            <a:ext cx="838200" cy="457200"/>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4" name="Oval 3"/>
          <p:cNvSpPr/>
          <p:nvPr/>
        </p:nvSpPr>
        <p:spPr>
          <a:xfrm>
            <a:off x="9256295" y="2550695"/>
            <a:ext cx="1600200" cy="381000"/>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89676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7096" y="1696453"/>
            <a:ext cx="4800599" cy="609600"/>
          </a:xfrm>
        </p:spPr>
        <p:txBody>
          <a:bodyPr>
            <a:normAutofit fontScale="90000"/>
          </a:bodyPr>
          <a:lstStyle/>
          <a:p>
            <a:pPr algn="ctr"/>
            <a:r>
              <a:rPr lang="en-US" sz="3600" dirty="0"/>
              <a:t>Travel Reimbursement</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218423" y="2306053"/>
            <a:ext cx="3886200" cy="4876800"/>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sz="2000" b="1" dirty="0"/>
              <a:t>Information is pulled from the TA document and many tabs will auto fill</a:t>
            </a: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Enter document number in the document ID field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Choose document under the Document ID field to </a:t>
            </a:r>
            <a:r>
              <a:rPr lang="en-US" dirty="0"/>
              <a:t>o</a:t>
            </a:r>
            <a:r>
              <a:rPr lang="en-US" dirty="0" smtClean="0"/>
              <a:t>pen the TA document</a:t>
            </a:r>
          </a:p>
          <a:p>
            <a:pPr marL="285750" indent="-285750">
              <a:buFont typeface="Arial" panose="020B0604020202020204" pitchFamily="34" charset="0"/>
              <a:buChar char="•"/>
            </a:pPr>
            <a:endParaRPr lang="en-US" b="1" dirty="0" smtClean="0"/>
          </a:p>
          <a:p>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623" y="140368"/>
            <a:ext cx="6997894" cy="5257800"/>
          </a:xfrm>
          <a:prstGeom prst="rect">
            <a:avLst/>
          </a:prstGeom>
        </p:spPr>
      </p:pic>
      <p:sp>
        <p:nvSpPr>
          <p:cNvPr id="3" name="Oval 2"/>
          <p:cNvSpPr/>
          <p:nvPr/>
        </p:nvSpPr>
        <p:spPr>
          <a:xfrm>
            <a:off x="5686926" y="825186"/>
            <a:ext cx="838200" cy="457200"/>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4" name="Oval 3"/>
          <p:cNvSpPr/>
          <p:nvPr/>
        </p:nvSpPr>
        <p:spPr>
          <a:xfrm>
            <a:off x="9408695" y="2687053"/>
            <a:ext cx="1600200" cy="381000"/>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21287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3453" y="1760621"/>
            <a:ext cx="4800599" cy="609600"/>
          </a:xfrm>
        </p:spPr>
        <p:txBody>
          <a:bodyPr>
            <a:normAutofit fontScale="90000"/>
          </a:bodyPr>
          <a:lstStyle/>
          <a:p>
            <a:pPr algn="ctr"/>
            <a:r>
              <a:rPr lang="en-US" sz="3600" dirty="0"/>
              <a:t>Travel Reimbursement</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066800" y="2626894"/>
            <a:ext cx="3886200" cy="4876800"/>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sz="2000" b="1" dirty="0"/>
              <a:t>Create new TR document from existing TA</a:t>
            </a: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All information will auto populate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At the bottom of the screen click on “new reimbursement” button to open TR document</a:t>
            </a:r>
          </a:p>
          <a:p>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36" y="533401"/>
            <a:ext cx="6977841" cy="5794048"/>
          </a:xfrm>
          <a:prstGeom prst="rect">
            <a:avLst/>
          </a:prstGeom>
        </p:spPr>
      </p:pic>
      <p:sp>
        <p:nvSpPr>
          <p:cNvPr id="8" name="Oval 7"/>
          <p:cNvSpPr/>
          <p:nvPr/>
        </p:nvSpPr>
        <p:spPr>
          <a:xfrm>
            <a:off x="8534400" y="5708780"/>
            <a:ext cx="1219200" cy="457200"/>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6433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1648327"/>
            <a:ext cx="4800599" cy="609600"/>
          </a:xfrm>
        </p:spPr>
        <p:txBody>
          <a:bodyPr>
            <a:normAutofit fontScale="90000"/>
          </a:bodyPr>
          <a:lstStyle/>
          <a:p>
            <a:pPr algn="ctr"/>
            <a:r>
              <a:rPr lang="en-US" sz="3600" dirty="0"/>
              <a:t>Travel Reimbursement</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231232" y="2057399"/>
            <a:ext cx="3886200" cy="4876800"/>
          </a:xfrm>
        </p:spPr>
        <p:txBody>
          <a:bodyPr>
            <a:normAutofit fontScale="92500"/>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600" b="1" dirty="0" smtClean="0"/>
              <a:t>Create </a:t>
            </a:r>
            <a:r>
              <a:rPr lang="en-US" sz="2600" b="1" dirty="0"/>
              <a:t>new TR </a:t>
            </a:r>
            <a:r>
              <a:rPr lang="en-US" sz="2600" b="1" dirty="0" smtClean="0"/>
              <a:t>document (in-state travel)</a:t>
            </a:r>
            <a:endParaRPr lang="en-US" dirty="0"/>
          </a:p>
          <a:p>
            <a:pPr marL="285750" indent="-285750">
              <a:buFont typeface="Arial" panose="020B0604020202020204" pitchFamily="34" charset="0"/>
              <a:buChar char="•"/>
            </a:pPr>
            <a:r>
              <a:rPr lang="en-US" dirty="0" smtClean="0"/>
              <a:t>Document Overview</a:t>
            </a:r>
          </a:p>
          <a:p>
            <a:pPr marL="285750" indent="-285750">
              <a:buFont typeface="Arial" panose="020B0604020202020204" pitchFamily="34" charset="0"/>
              <a:buChar char="•"/>
            </a:pPr>
            <a:r>
              <a:rPr lang="en-US" dirty="0" smtClean="0"/>
              <a:t>Trip Overview</a:t>
            </a:r>
          </a:p>
          <a:p>
            <a:pPr marL="285750" indent="-285750">
              <a:buFont typeface="Arial" panose="020B0604020202020204" pitchFamily="34" charset="0"/>
              <a:buChar char="•"/>
            </a:pPr>
            <a:r>
              <a:rPr lang="en-US" dirty="0" smtClean="0"/>
              <a:t>Travel Advances</a:t>
            </a:r>
            <a:endParaRPr lang="en-US" dirty="0"/>
          </a:p>
          <a:p>
            <a:pPr marL="285750" indent="-285750">
              <a:buFont typeface="Arial" panose="020B0604020202020204" pitchFamily="34" charset="0"/>
              <a:buChar char="•"/>
            </a:pPr>
            <a:r>
              <a:rPr lang="en-US" dirty="0" smtClean="0"/>
              <a:t>Per Diem Expenses</a:t>
            </a:r>
          </a:p>
          <a:p>
            <a:pPr marL="285750" indent="-285750">
              <a:buFont typeface="Arial" panose="020B0604020202020204" pitchFamily="34" charset="0"/>
              <a:buChar char="•"/>
            </a:pPr>
            <a:r>
              <a:rPr lang="en-US" dirty="0" smtClean="0"/>
              <a:t>Actual Expenses</a:t>
            </a:r>
          </a:p>
          <a:p>
            <a:pPr marL="285750" indent="-285750">
              <a:buFont typeface="Arial" panose="020B0604020202020204" pitchFamily="34" charset="0"/>
              <a:buChar char="•"/>
            </a:pPr>
            <a:r>
              <a:rPr lang="en-US" dirty="0" smtClean="0"/>
              <a:t>Travel Expense Total</a:t>
            </a:r>
          </a:p>
          <a:p>
            <a:pPr marL="285750" indent="-285750">
              <a:buFont typeface="Arial" panose="020B0604020202020204" pitchFamily="34" charset="0"/>
              <a:buChar char="•"/>
            </a:pPr>
            <a:r>
              <a:rPr lang="en-US" dirty="0" smtClean="0"/>
              <a:t>Special Circumstances</a:t>
            </a:r>
          </a:p>
          <a:p>
            <a:pPr marL="285750" indent="-285750">
              <a:buFont typeface="Arial" panose="020B0604020202020204" pitchFamily="34" charset="0"/>
              <a:buChar char="•"/>
            </a:pPr>
            <a:r>
              <a:rPr lang="en-US" dirty="0" smtClean="0"/>
              <a:t>Group Travel</a:t>
            </a:r>
          </a:p>
          <a:p>
            <a:pPr marL="285750" indent="-285750">
              <a:buFont typeface="Arial" panose="020B0604020202020204" pitchFamily="34" charset="0"/>
              <a:buChar char="•"/>
            </a:pPr>
            <a:r>
              <a:rPr lang="en-US" dirty="0" smtClean="0"/>
              <a:t>View Reimbursement History</a:t>
            </a:r>
          </a:p>
          <a:p>
            <a:pPr marL="285750" indent="-285750">
              <a:buFont typeface="Arial" panose="020B0604020202020204" pitchFamily="34" charset="0"/>
              <a:buChar char="•"/>
            </a:pPr>
            <a:r>
              <a:rPr lang="en-US" dirty="0" smtClean="0"/>
              <a:t>Contact Information</a:t>
            </a:r>
          </a:p>
          <a:p>
            <a:pPr marL="285750" indent="-285750">
              <a:buFont typeface="Arial" panose="020B0604020202020204" pitchFamily="34" charset="0"/>
              <a:buChar char="•"/>
            </a:pPr>
            <a:r>
              <a:rPr lang="en-US" dirty="0" smtClean="0"/>
              <a:t>Traveler Certification</a:t>
            </a:r>
          </a:p>
          <a:p>
            <a:pPr marL="285750" indent="-285750">
              <a:buFont typeface="Arial" panose="020B0604020202020204" pitchFamily="34" charset="0"/>
              <a:buChar char="•"/>
            </a:pPr>
            <a:r>
              <a:rPr lang="en-US" dirty="0" smtClean="0"/>
              <a:t>Summary by Object Code</a:t>
            </a:r>
          </a:p>
          <a:p>
            <a:pPr marL="285750" indent="-285750">
              <a:buFont typeface="Arial" panose="020B0604020202020204" pitchFamily="34" charset="0"/>
              <a:buChar char="•"/>
            </a:pPr>
            <a:r>
              <a:rPr lang="en-US" dirty="0" smtClean="0"/>
              <a:t>Assign Accounts</a:t>
            </a:r>
          </a:p>
          <a:p>
            <a:pPr marL="285750" indent="-285750">
              <a:buFont typeface="Arial" panose="020B0604020202020204" pitchFamily="34" charset="0"/>
              <a:buChar char="•"/>
            </a:pPr>
            <a:r>
              <a:rPr lang="en-US" dirty="0" smtClean="0"/>
              <a:t>Accounting Lines</a:t>
            </a:r>
          </a:p>
          <a:p>
            <a:pPr marL="285750" indent="-285750">
              <a:buFont typeface="Arial" panose="020B0604020202020204" pitchFamily="34" charset="0"/>
              <a:buChar char="•"/>
            </a:pPr>
            <a:r>
              <a:rPr lang="en-US" dirty="0" smtClean="0"/>
              <a:t>Payment Information</a:t>
            </a:r>
          </a:p>
          <a:p>
            <a:pPr marL="285750" indent="-285750">
              <a:buFont typeface="Arial" panose="020B0604020202020204" pitchFamily="34" charset="0"/>
              <a:buChar char="•"/>
            </a:pPr>
            <a:endParaRPr lang="en-US" b="1" dirty="0" smtClean="0"/>
          </a:p>
          <a:p>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063" t="14355"/>
          <a:stretch/>
        </p:blipFill>
        <p:spPr>
          <a:xfrm>
            <a:off x="5028796" y="0"/>
            <a:ext cx="7059099" cy="5568778"/>
          </a:xfrm>
          <a:prstGeom prst="rect">
            <a:avLst/>
          </a:prstGeom>
        </p:spPr>
      </p:pic>
      <p:sp>
        <p:nvSpPr>
          <p:cNvPr id="6" name="Right Brace 5"/>
          <p:cNvSpPr/>
          <p:nvPr/>
        </p:nvSpPr>
        <p:spPr>
          <a:xfrm>
            <a:off x="11013989" y="815547"/>
            <a:ext cx="1073907" cy="472646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08196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220413" y="1175084"/>
            <a:ext cx="3886200" cy="5621132"/>
          </a:xfrm>
        </p:spPr>
        <p:txBody>
          <a:bodyPr>
            <a:normAutofit/>
          </a:bodyPr>
          <a:lstStyle/>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r>
              <a:rPr lang="en-US" b="1" dirty="0"/>
              <a:t>Document Overview Tab</a:t>
            </a: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r>
              <a:rPr lang="en-US" dirty="0"/>
              <a:t>Both required fields (Description and Bank Code) will auto fill after the Trip Overview tab is completed and the document is </a:t>
            </a:r>
            <a:r>
              <a:rPr lang="en-US" dirty="0" smtClean="0"/>
              <a:t>saved, do not fill these out</a:t>
            </a:r>
            <a:endParaRPr lang="en-US" dirty="0"/>
          </a:p>
          <a:p>
            <a:endParaRPr lang="en-US" dirty="0"/>
          </a:p>
          <a:p>
            <a:pPr marL="285750" indent="-285750">
              <a:buFont typeface="Arial" panose="020B0604020202020204" pitchFamily="34" charset="0"/>
              <a:buChar char="•"/>
            </a:pPr>
            <a:r>
              <a:rPr lang="en-US" dirty="0"/>
              <a:t>Explanation Box</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400" dirty="0"/>
              <a:t>The </a:t>
            </a:r>
            <a:r>
              <a:rPr lang="en-US" sz="1400" u="sng" dirty="0" smtClean="0"/>
              <a:t>Purpose </a:t>
            </a:r>
            <a:r>
              <a:rPr lang="en-US" sz="1400" u="sng" dirty="0"/>
              <a:t>and Justification </a:t>
            </a:r>
            <a:r>
              <a:rPr lang="en-US" sz="1400" dirty="0" smtClean="0"/>
              <a:t>is </a:t>
            </a:r>
            <a:r>
              <a:rPr lang="en-US" sz="1400" dirty="0"/>
              <a:t>entered in this </a:t>
            </a:r>
            <a:r>
              <a:rPr lang="en-US" sz="1400" dirty="0" smtClean="0"/>
              <a:t>field</a:t>
            </a:r>
            <a:endParaRPr lang="en-US" sz="1400" dirty="0"/>
          </a:p>
          <a:p>
            <a:pPr marL="742950" lvl="1" indent="-285750">
              <a:buFont typeface="Arial" panose="020B0604020202020204" pitchFamily="34" charset="0"/>
              <a:buChar char="•"/>
            </a:pPr>
            <a:r>
              <a:rPr lang="en-US" sz="1400" dirty="0"/>
              <a:t>Any </a:t>
            </a:r>
            <a:r>
              <a:rPr lang="en-US" sz="1400" dirty="0" smtClean="0"/>
              <a:t>additiona</a:t>
            </a:r>
            <a:r>
              <a:rPr lang="en-US" sz="1400" dirty="0"/>
              <a:t>l</a:t>
            </a:r>
            <a:r>
              <a:rPr lang="en-US" sz="1400" dirty="0" smtClean="0"/>
              <a:t> </a:t>
            </a:r>
            <a:r>
              <a:rPr lang="en-US" sz="1400" dirty="0"/>
              <a:t>notes or general Information about travel information should be </a:t>
            </a:r>
            <a:r>
              <a:rPr lang="en-US" sz="1400" dirty="0" smtClean="0"/>
              <a:t>entered here or in the Notes and Attachments section</a:t>
            </a:r>
            <a:endParaRPr lang="en-US" sz="1400" dirty="0"/>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37" b="60619"/>
          <a:stretch/>
        </p:blipFill>
        <p:spPr bwMode="auto">
          <a:xfrm>
            <a:off x="5180012" y="1066800"/>
            <a:ext cx="701198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95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150601" y="1375610"/>
            <a:ext cx="3886200" cy="4876800"/>
          </a:xfrm>
        </p:spPr>
        <p:txBody>
          <a:bodyPr>
            <a:normAutofit/>
          </a:bodyPr>
          <a:lstStyle/>
          <a:p>
            <a:pPr marL="285750" indent="-285750">
              <a:buFont typeface="Arial" panose="020B0604020202020204" pitchFamily="34" charset="0"/>
              <a:buChar char="•"/>
            </a:pPr>
            <a:endParaRPr lang="en-US" dirty="0" smtClean="0"/>
          </a:p>
          <a:p>
            <a:r>
              <a:rPr lang="en-US" sz="2200" b="1" dirty="0" smtClean="0"/>
              <a:t>Trip Overview Tab</a:t>
            </a:r>
          </a:p>
          <a:p>
            <a:pPr marL="285750" indent="-285750">
              <a:buFont typeface="Arial" panose="020B0604020202020204" pitchFamily="34" charset="0"/>
              <a:buChar char="•"/>
            </a:pPr>
            <a:endParaRPr lang="en-US" b="1" dirty="0" smtClean="0"/>
          </a:p>
          <a:p>
            <a:r>
              <a:rPr lang="en-US" dirty="0"/>
              <a:t>Traveler </a:t>
            </a:r>
            <a:r>
              <a:rPr lang="en-US" dirty="0" smtClean="0"/>
              <a:t>Section</a:t>
            </a:r>
          </a:p>
          <a:p>
            <a:pPr marL="285750" indent="-285750">
              <a:buFont typeface="Arial" pitchFamily="34" charset="0"/>
              <a:buChar char="•"/>
            </a:pPr>
            <a:r>
              <a:rPr lang="en-US" sz="2000" b="1" dirty="0"/>
              <a:t>Traveler </a:t>
            </a:r>
            <a:r>
              <a:rPr lang="en-US" sz="2000" b="1" dirty="0" smtClean="0"/>
              <a:t>Lookup</a:t>
            </a:r>
            <a:endParaRPr lang="en-US" b="1" dirty="0"/>
          </a:p>
          <a:p>
            <a:pPr marL="742950" lvl="1" indent="-285750">
              <a:buClr>
                <a:srgbClr val="545454"/>
              </a:buClr>
              <a:buFont typeface="Arial" pitchFamily="34" charset="0"/>
              <a:buChar char="•"/>
            </a:pPr>
            <a:r>
              <a:rPr lang="en-US" sz="1600" dirty="0"/>
              <a:t>Clicking on </a:t>
            </a:r>
            <a:r>
              <a:rPr lang="en-US" sz="1600" dirty="0" smtClean="0"/>
              <a:t>the Magnifying </a:t>
            </a:r>
            <a:r>
              <a:rPr lang="en-US" sz="1600" dirty="0"/>
              <a:t>Glass will redirect to TEM </a:t>
            </a:r>
            <a:r>
              <a:rPr lang="en-US" sz="1600" dirty="0" smtClean="0"/>
              <a:t>Profile lookup</a:t>
            </a:r>
          </a:p>
          <a:p>
            <a:pPr marL="742950" lvl="1" indent="-285750">
              <a:buClr>
                <a:srgbClr val="545454"/>
              </a:buClr>
              <a:buFont typeface="Arial" pitchFamily="34" charset="0"/>
              <a:buChar char="•"/>
            </a:pPr>
            <a:r>
              <a:rPr lang="en-US" dirty="0"/>
              <a:t>If Traveler does not populate  it could be one of the three items:</a:t>
            </a:r>
          </a:p>
          <a:p>
            <a:pPr marL="1200150" lvl="2" indent="-285750">
              <a:buClr>
                <a:srgbClr val="545454"/>
              </a:buClr>
              <a:buFont typeface="Arial" pitchFamily="34" charset="0"/>
              <a:buChar char="•"/>
            </a:pPr>
            <a:r>
              <a:rPr lang="en-US" dirty="0"/>
              <a:t>Their TEM Profile is not created, or </a:t>
            </a:r>
          </a:p>
          <a:p>
            <a:pPr marL="1200150" lvl="2" indent="-285750">
              <a:buClr>
                <a:srgbClr val="545454"/>
              </a:buClr>
              <a:buFont typeface="Arial" pitchFamily="34" charset="0"/>
              <a:buChar char="•"/>
            </a:pPr>
            <a:r>
              <a:rPr lang="en-US" dirty="0"/>
              <a:t>They are not in the system (not set up as A/R Customer), or</a:t>
            </a:r>
          </a:p>
          <a:p>
            <a:pPr marL="1200150" lvl="2" indent="-285750">
              <a:buClr>
                <a:srgbClr val="545454"/>
              </a:buClr>
              <a:buFont typeface="Arial" pitchFamily="34" charset="0"/>
              <a:buChar char="•"/>
            </a:pPr>
            <a:r>
              <a:rPr lang="en-US" dirty="0" smtClean="0"/>
              <a:t>They are not </a:t>
            </a:r>
            <a:r>
              <a:rPr lang="en-US" dirty="0"/>
              <a:t>set up as a Travel Arranger for them</a:t>
            </a:r>
          </a:p>
          <a:p>
            <a:pPr marL="742950" lvl="1" indent="-285750">
              <a:buClr>
                <a:srgbClr val="545454"/>
              </a:buClr>
              <a:buFont typeface="Arial" pitchFamily="34" charset="0"/>
              <a:buChar char="•"/>
            </a:pPr>
            <a:r>
              <a:rPr lang="en-US" dirty="0"/>
              <a:t>To return traveler select “return value” to import traveler </a:t>
            </a:r>
            <a:r>
              <a:rPr lang="en-US" dirty="0" smtClean="0"/>
              <a:t>information</a:t>
            </a:r>
          </a:p>
          <a:p>
            <a:pPr marL="742950" lvl="1" indent="-285750">
              <a:buClr>
                <a:srgbClr val="545454"/>
              </a:buClr>
              <a:buFont typeface="Arial" pitchFamily="34" charset="0"/>
              <a:buChar char="•"/>
            </a:pPr>
            <a:r>
              <a:rPr lang="en-US" dirty="0" smtClean="0"/>
              <a:t>If you do not have the magnifying glass and your name is populating there, you are only able to do travel for yourself so you do not have and option to search for anyone</a:t>
            </a:r>
            <a:endParaRPr lang="en-US" dirty="0"/>
          </a:p>
          <a:p>
            <a:pPr marL="742950" lvl="1" indent="-285750">
              <a:buClr>
                <a:srgbClr val="545454"/>
              </a:buClr>
              <a:buFont typeface="Arial" pitchFamily="34" charset="0"/>
              <a:buChar char="•"/>
            </a:pPr>
            <a:endParaRPr lang="en-US" sz="1600" dirty="0">
              <a:solidFill>
                <a:srgbClr val="545454"/>
              </a:solidFill>
            </a:endParaRPr>
          </a:p>
          <a:p>
            <a:pPr marL="742950" lvl="1" indent="-285750">
              <a:buClr>
                <a:srgbClr val="545454"/>
              </a:buClr>
              <a:buFont typeface="Arial" pitchFamily="34" charset="0"/>
              <a:buChar char="•"/>
            </a:pPr>
            <a:endParaRPr lang="en-US" sz="1600"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286" y="1"/>
            <a:ext cx="6969127" cy="22160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286" y="2216020"/>
            <a:ext cx="6963060" cy="25083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703" y="4724398"/>
            <a:ext cx="7044600" cy="2133602"/>
          </a:xfrm>
          <a:prstGeom prst="rect">
            <a:avLst/>
          </a:prstGeom>
        </p:spPr>
      </p:pic>
      <p:sp>
        <p:nvSpPr>
          <p:cNvPr id="2" name="Oval 1"/>
          <p:cNvSpPr/>
          <p:nvPr/>
        </p:nvSpPr>
        <p:spPr>
          <a:xfrm>
            <a:off x="7973568" y="463296"/>
            <a:ext cx="926592" cy="292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06312" y="4480559"/>
            <a:ext cx="926592" cy="292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9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079662" y="1243263"/>
            <a:ext cx="4285924" cy="5181600"/>
          </a:xfrm>
        </p:spPr>
        <p:txBody>
          <a:bodyPr>
            <a:normAutofit fontScale="92500" lnSpcReduction="20000"/>
          </a:bodyPr>
          <a:lstStyle/>
          <a:p>
            <a:pPr marL="285750" indent="-285750">
              <a:buFont typeface="Arial" panose="020B0604020202020204" pitchFamily="34" charset="0"/>
              <a:buChar char="•"/>
            </a:pPr>
            <a:endParaRPr lang="en-US" dirty="0" smtClean="0"/>
          </a:p>
          <a:p>
            <a:endParaRPr lang="en-US" b="1" dirty="0" smtClean="0"/>
          </a:p>
          <a:p>
            <a:r>
              <a:rPr lang="en-US" b="1" dirty="0" smtClean="0"/>
              <a:t>Trip Overview Tab</a:t>
            </a:r>
            <a:endParaRPr lang="en-US" dirty="0"/>
          </a:p>
          <a:p>
            <a:pPr marL="285750" indent="-285750">
              <a:buClr>
                <a:srgbClr val="545454"/>
              </a:buClr>
              <a:buFont typeface="Arial" pitchFamily="34" charset="0"/>
              <a:buChar char="•"/>
            </a:pPr>
            <a:r>
              <a:rPr lang="en-US" dirty="0" smtClean="0"/>
              <a:t>Trip Information Section</a:t>
            </a:r>
          </a:p>
          <a:p>
            <a:pPr marL="285750" indent="-285750">
              <a:buClr>
                <a:srgbClr val="545454"/>
              </a:buClr>
              <a:buFont typeface="Arial" pitchFamily="34" charset="0"/>
              <a:buChar char="•"/>
            </a:pPr>
            <a:endParaRPr lang="en-US" dirty="0" smtClean="0"/>
          </a:p>
          <a:p>
            <a:pPr marL="742950" lvl="1" indent="-285750">
              <a:buClr>
                <a:srgbClr val="545454"/>
              </a:buClr>
              <a:buFont typeface="Arial" pitchFamily="34" charset="0"/>
              <a:buChar char="•"/>
            </a:pPr>
            <a:r>
              <a:rPr lang="en-US" sz="1500" b="1" dirty="0"/>
              <a:t>Trip Type Code</a:t>
            </a:r>
          </a:p>
          <a:p>
            <a:pPr marL="742950" lvl="1" indent="-285750">
              <a:buClr>
                <a:srgbClr val="545454"/>
              </a:buClr>
              <a:buFont typeface="Arial" pitchFamily="34" charset="0"/>
              <a:buChar char="•"/>
            </a:pPr>
            <a:r>
              <a:rPr lang="en-US" sz="1500" b="1" dirty="0"/>
              <a:t>Trip Begin and Trip End</a:t>
            </a:r>
          </a:p>
          <a:p>
            <a:pPr marL="742950" lvl="1" indent="-285750">
              <a:buFont typeface="Arial" panose="020B0604020202020204" pitchFamily="34" charset="0"/>
              <a:buChar char="•"/>
            </a:pPr>
            <a:r>
              <a:rPr lang="en-US" sz="1500" b="1" dirty="0"/>
              <a:t>Primary Destination</a:t>
            </a:r>
          </a:p>
          <a:p>
            <a:pPr marL="742950" lvl="1" indent="-285750">
              <a:buFont typeface="Arial" panose="020B0604020202020204" pitchFamily="34" charset="0"/>
              <a:buChar char="•"/>
            </a:pPr>
            <a:r>
              <a:rPr lang="en-US" sz="1500" dirty="0"/>
              <a:t>Magnifying Glass allows search to return destination information</a:t>
            </a:r>
          </a:p>
          <a:p>
            <a:pPr marL="742950" lvl="1" indent="-285750">
              <a:buFont typeface="Arial" panose="020B0604020202020204" pitchFamily="34" charset="0"/>
              <a:buChar char="•"/>
            </a:pPr>
            <a:r>
              <a:rPr lang="en-US" sz="1500" b="1" u="sng" dirty="0"/>
              <a:t>Per Diem Links </a:t>
            </a:r>
            <a:r>
              <a:rPr lang="en-US" sz="1500" dirty="0"/>
              <a:t>– Provides link to State per diem webpage</a:t>
            </a:r>
          </a:p>
          <a:p>
            <a:pPr marL="742950" lvl="1" indent="-285750">
              <a:buFont typeface="Arial" panose="020B0604020202020204" pitchFamily="34" charset="0"/>
              <a:buChar char="•"/>
            </a:pPr>
            <a:r>
              <a:rPr lang="en-US" sz="1500" b="1" dirty="0"/>
              <a:t>Business Purpose</a:t>
            </a:r>
          </a:p>
          <a:p>
            <a:pPr marL="742950" lvl="1" indent="-285750">
              <a:buFont typeface="Arial" panose="020B0604020202020204" pitchFamily="34" charset="0"/>
              <a:buChar char="•"/>
            </a:pPr>
            <a:r>
              <a:rPr lang="en-US" sz="1500" dirty="0"/>
              <a:t>Input travel dates and destination</a:t>
            </a:r>
          </a:p>
          <a:p>
            <a:pPr marL="742950" lvl="1" indent="-285750">
              <a:buFont typeface="Arial" panose="020B0604020202020204" pitchFamily="34" charset="0"/>
              <a:buChar char="•"/>
            </a:pPr>
            <a:r>
              <a:rPr lang="en-US" sz="1500" dirty="0"/>
              <a:t>Final Reimbursement box- Check the box </a:t>
            </a:r>
            <a:r>
              <a:rPr lang="en-US" sz="1500" dirty="0" smtClean="0"/>
              <a:t> to remove the full encumbrance.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1700" b="1" dirty="0"/>
              <a:t>Travel Advances </a:t>
            </a:r>
            <a:r>
              <a:rPr lang="en-US" sz="1700" b="1" dirty="0" smtClean="0"/>
              <a:t>Tab</a:t>
            </a:r>
            <a:endParaRPr lang="en-US" sz="1700" b="1" dirty="0"/>
          </a:p>
          <a:p>
            <a:pPr marL="285750" indent="-285750">
              <a:buFont typeface="Arial" panose="020B0604020202020204" pitchFamily="34" charset="0"/>
              <a:buChar char="•"/>
            </a:pPr>
            <a:r>
              <a:rPr lang="en-US" sz="1700" dirty="0"/>
              <a:t>Tab will only be </a:t>
            </a:r>
            <a:r>
              <a:rPr lang="en-US" sz="1700" dirty="0" smtClean="0"/>
              <a:t>populated </a:t>
            </a:r>
            <a:r>
              <a:rPr lang="en-US" sz="1700" dirty="0"/>
              <a:t>when creating Travel reimbursement from existing </a:t>
            </a:r>
            <a:r>
              <a:rPr lang="en-US" sz="1700" dirty="0" smtClean="0"/>
              <a:t>TA </a:t>
            </a:r>
            <a:endParaRPr lang="en-US" sz="1700" dirty="0"/>
          </a:p>
          <a:p>
            <a:pPr marL="285750" indent="-285750">
              <a:buFont typeface="Arial" panose="020B0604020202020204" pitchFamily="34" charset="0"/>
              <a:buChar char="•"/>
            </a:pPr>
            <a:endParaRPr lang="en-US" sz="1700" b="1" dirty="0"/>
          </a:p>
          <a:p>
            <a:pPr marL="285750" indent="-285750">
              <a:buFont typeface="Arial" panose="020B0604020202020204" pitchFamily="34" charset="0"/>
              <a:buChar char="•"/>
            </a:pPr>
            <a:endParaRPr lang="en-US" sz="2000" b="1" dirty="0"/>
          </a:p>
          <a:p>
            <a:r>
              <a:rPr lang="en-US" sz="2000" b="1" dirty="0"/>
              <a:t>	</a:t>
            </a:r>
          </a:p>
          <a:p>
            <a:pPr lvl="1"/>
            <a:endParaRPr lang="en-US" dirty="0"/>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046" y="4713691"/>
            <a:ext cx="7008815" cy="775259"/>
          </a:xfrm>
          <a:prstGeom prst="rect">
            <a:avLst/>
          </a:prstGeom>
        </p:spPr>
      </p:pic>
      <p:sp>
        <p:nvSpPr>
          <p:cNvPr id="3" name="Oval 2"/>
          <p:cNvSpPr/>
          <p:nvPr/>
        </p:nvSpPr>
        <p:spPr>
          <a:xfrm>
            <a:off x="6071616" y="4169664"/>
            <a:ext cx="1414272" cy="390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648" b="48718"/>
          <a:stretch/>
        </p:blipFill>
        <p:spPr bwMode="auto">
          <a:xfrm>
            <a:off x="5176047" y="633984"/>
            <a:ext cx="7015954" cy="407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227803" y="3101715"/>
            <a:ext cx="1726068" cy="867930"/>
          </a:xfrm>
          <a:prstGeom prst="rect">
            <a:avLst/>
          </a:prstGeom>
          <a:noFill/>
        </p:spPr>
        <p:txBody>
          <a:bodyPr wrap="square" rtlCol="0">
            <a:spAutoFit/>
          </a:bodyPr>
          <a:lstStyle/>
          <a:p>
            <a:pPr>
              <a:lnSpc>
                <a:spcPct val="90000"/>
              </a:lnSpc>
            </a:pPr>
            <a:r>
              <a:rPr lang="en-US" sz="1600" dirty="0" smtClean="0">
                <a:solidFill>
                  <a:srgbClr val="FF0000"/>
                </a:solidFill>
              </a:rPr>
              <a:t>Destination, Return Date</a:t>
            </a:r>
            <a:endParaRPr lang="en-US" sz="1600" dirty="0">
              <a:solidFill>
                <a:srgbClr val="FF0000"/>
              </a:solidFill>
            </a:endParaRPr>
          </a:p>
          <a:p>
            <a:pPr>
              <a:lnSpc>
                <a:spcPct val="90000"/>
              </a:lnSpc>
            </a:pPr>
            <a:endParaRPr lang="en-US" sz="2400" dirty="0">
              <a:solidFill>
                <a:srgbClr val="FF0000"/>
              </a:solidFill>
            </a:endParaRPr>
          </a:p>
        </p:txBody>
      </p:sp>
    </p:spTree>
    <p:extLst>
      <p:ext uri="{BB962C8B-B14F-4D97-AF65-F5344CB8AC3E}">
        <p14:creationId xmlns:p14="http://schemas.microsoft.com/office/powerpoint/2010/main" val="355337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116932" y="1171074"/>
            <a:ext cx="3886200" cy="4876800"/>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Per Diem Expenses Tab</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smtClean="0"/>
              <a:t>Tab will only appear after Traveler section and Trip </a:t>
            </a:r>
            <a:r>
              <a:rPr lang="en-US" dirty="0"/>
              <a:t>I</a:t>
            </a:r>
            <a:r>
              <a:rPr lang="en-US" dirty="0" smtClean="0"/>
              <a:t>nformation </a:t>
            </a:r>
            <a:r>
              <a:rPr lang="en-US" dirty="0"/>
              <a:t>S</a:t>
            </a:r>
            <a:r>
              <a:rPr lang="en-US" dirty="0" smtClean="0"/>
              <a:t>ection is entered and the document is saved, and you click “create per diem table”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Per Diem Expenses include Meals, Incidentals, Lodging, and Mileage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Lodging and Mileage can be entered on the Actual Expenses tab as well, but not on both tabs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lvl="0">
              <a:buClr>
                <a:srgbClr val="545454"/>
              </a:buClr>
            </a:pPr>
            <a:endParaRPr lang="en-US" dirty="0">
              <a:solidFill>
                <a:srgbClr val="545454"/>
              </a:solidFill>
            </a:endParaRPr>
          </a:p>
          <a:p>
            <a:endParaRPr lang="en-US" dirty="0" smtClean="0"/>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132" y="0"/>
            <a:ext cx="7156168" cy="4756484"/>
          </a:xfrm>
          <a:prstGeom prst="rect">
            <a:avLst/>
          </a:prstGeom>
        </p:spPr>
      </p:pic>
    </p:spTree>
    <p:extLst>
      <p:ext uri="{BB962C8B-B14F-4D97-AF65-F5344CB8AC3E}">
        <p14:creationId xmlns:p14="http://schemas.microsoft.com/office/powerpoint/2010/main" val="386979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135209" y="1536032"/>
            <a:ext cx="3886200" cy="4876800"/>
          </a:xfrm>
        </p:spPr>
        <p:txBody>
          <a:bodyPr>
            <a:normAutofit lnSpcReduction="10000"/>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Per Diem Expenses Tab</a:t>
            </a:r>
            <a:endParaRPr lang="en-US"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Per Diem expenses default based on Destination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Per Diem meals can be changed, but the daily per diem amount cannot be increased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Mileage and Lodging amounts can be manually adjusted if necessary</a:t>
            </a:r>
          </a:p>
          <a:p>
            <a:pPr marL="742950" lvl="1" indent="-285750">
              <a:buFont typeface="Arial" panose="020B0604020202020204" pitchFamily="34" charset="0"/>
              <a:buChar char="•"/>
            </a:pPr>
            <a:r>
              <a:rPr lang="en-US" sz="1400" dirty="0"/>
              <a:t>The Copy down button will update the change to each line</a:t>
            </a:r>
            <a:endParaRPr lang="en-US" sz="1400"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Update Per Diem Table should be clicked after any changes made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Per Diem table can be removed by clicking “Remove Per Diem Table” button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lvl="0">
              <a:buClr>
                <a:srgbClr val="545454"/>
              </a:buClr>
            </a:pPr>
            <a:endParaRPr lang="en-US" dirty="0">
              <a:solidFill>
                <a:srgbClr val="545454"/>
              </a:solidFill>
            </a:endParaRPr>
          </a:p>
          <a:p>
            <a:endParaRPr lang="en-US" dirty="0" smtClean="0"/>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2" y="-1"/>
            <a:ext cx="7094176" cy="35052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2" y="3505200"/>
            <a:ext cx="7121381" cy="3352800"/>
          </a:xfrm>
          <a:prstGeom prst="rect">
            <a:avLst/>
          </a:prstGeom>
        </p:spPr>
      </p:pic>
    </p:spTree>
    <p:extLst>
      <p:ext uri="{BB962C8B-B14F-4D97-AF65-F5344CB8AC3E}">
        <p14:creationId xmlns:p14="http://schemas.microsoft.com/office/powerpoint/2010/main" val="382958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118938" y="974558"/>
            <a:ext cx="10190746" cy="3661610"/>
          </a:xfrm>
        </p:spPr>
        <p:txBody>
          <a:bodyPr>
            <a:normAutofit/>
          </a:bodyPr>
          <a:lstStyle/>
          <a:p>
            <a:pPr lvl="0">
              <a:buClr>
                <a:srgbClr val="545454"/>
              </a:buClr>
            </a:pPr>
            <a:endParaRPr lang="en-US" dirty="0"/>
          </a:p>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t>Actual Expenses Tab</a:t>
            </a:r>
          </a:p>
          <a:p>
            <a:pPr marL="285750" indent="-285750">
              <a:buClr>
                <a:srgbClr val="545454"/>
              </a:buClr>
              <a:buFont typeface="Arial" pitchFamily="34" charset="0"/>
              <a:buChar char="•"/>
            </a:pPr>
            <a:r>
              <a:rPr lang="en-US" dirty="0"/>
              <a:t>All fields with asterisks are required </a:t>
            </a:r>
            <a:r>
              <a:rPr lang="en-US" dirty="0" smtClean="0"/>
              <a:t>fields</a:t>
            </a:r>
            <a:endParaRPr lang="en-US" dirty="0"/>
          </a:p>
          <a:p>
            <a:pPr marL="285750" indent="-285750">
              <a:buClr>
                <a:srgbClr val="545454"/>
              </a:buClr>
              <a:buFont typeface="Arial" pitchFamily="34" charset="0"/>
              <a:buChar char="•"/>
            </a:pPr>
            <a:r>
              <a:rPr lang="en-US" dirty="0"/>
              <a:t>Expense </a:t>
            </a:r>
            <a:r>
              <a:rPr lang="en-US" dirty="0" smtClean="0"/>
              <a:t>Date</a:t>
            </a:r>
            <a:endParaRPr lang="en-US" dirty="0"/>
          </a:p>
          <a:p>
            <a:pPr marL="285750" indent="-285750">
              <a:buClr>
                <a:srgbClr val="545454"/>
              </a:buClr>
              <a:buFont typeface="Arial" pitchFamily="34" charset="0"/>
              <a:buChar char="•"/>
            </a:pPr>
            <a:r>
              <a:rPr lang="en-US" dirty="0"/>
              <a:t>Expense Type </a:t>
            </a:r>
            <a:r>
              <a:rPr lang="en-US" dirty="0" smtClean="0"/>
              <a:t>Code</a:t>
            </a:r>
            <a:endParaRPr lang="en-US" dirty="0"/>
          </a:p>
          <a:p>
            <a:pPr marL="285750" indent="-285750">
              <a:buClr>
                <a:srgbClr val="545454"/>
              </a:buClr>
              <a:buFont typeface="Arial" pitchFamily="34" charset="0"/>
              <a:buChar char="•"/>
            </a:pPr>
            <a:r>
              <a:rPr lang="en-US" dirty="0"/>
              <a:t>Expense </a:t>
            </a:r>
            <a:r>
              <a:rPr lang="en-US" dirty="0" smtClean="0"/>
              <a:t>Amount</a:t>
            </a:r>
            <a:endParaRPr lang="en-US" dirty="0"/>
          </a:p>
          <a:p>
            <a:pPr marL="285750" indent="-285750">
              <a:buClr>
                <a:srgbClr val="545454"/>
              </a:buClr>
              <a:buFont typeface="Arial" pitchFamily="34" charset="0"/>
              <a:buChar char="•"/>
            </a:pPr>
            <a:r>
              <a:rPr lang="en-US" dirty="0" smtClean="0"/>
              <a:t>Notes – this field is required even though it doesn’t have an asterisk</a:t>
            </a:r>
            <a:endParaRPr lang="en-US" dirty="0"/>
          </a:p>
          <a:p>
            <a:pPr marL="285750" indent="-285750">
              <a:buClr>
                <a:srgbClr val="545454"/>
              </a:buClr>
              <a:buFont typeface="Arial" pitchFamily="34" charset="0"/>
              <a:buChar char="•"/>
            </a:pPr>
            <a:r>
              <a:rPr lang="en-US" u="sng" dirty="0"/>
              <a:t>Rate Conversion Site</a:t>
            </a:r>
          </a:p>
          <a:p>
            <a:pPr marL="742950" lvl="1" indent="-285750">
              <a:buClr>
                <a:srgbClr val="545454"/>
              </a:buClr>
              <a:buFont typeface="Arial" pitchFamily="34" charset="0"/>
              <a:buChar char="•"/>
            </a:pPr>
            <a:r>
              <a:rPr lang="en-US" dirty="0"/>
              <a:t>Opens link to Oanda conversion website</a:t>
            </a:r>
          </a:p>
          <a:p>
            <a:pPr marL="285750" indent="-285750">
              <a:buClr>
                <a:srgbClr val="545454"/>
              </a:buClr>
              <a:buFont typeface="Arial" pitchFamily="34" charset="0"/>
              <a:buChar char="•"/>
            </a:pPr>
            <a:r>
              <a:rPr lang="en-US" dirty="0" smtClean="0"/>
              <a:t>Just </a:t>
            </a:r>
            <a:r>
              <a:rPr lang="en-US" dirty="0"/>
              <a:t>like other Kuali documents, be sure to click add button to save each expense</a:t>
            </a:r>
          </a:p>
          <a:p>
            <a:pPr marL="285750" indent="-285750">
              <a:buClr>
                <a:srgbClr val="545454"/>
              </a:buClr>
              <a:buFont typeface="Arial" pitchFamily="34" charset="0"/>
              <a:buChar cha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rotWithShape="1">
          <a:blip r:embed="rId2"/>
          <a:srcRect l="3037" t="54825" r="2264" b="32164"/>
          <a:stretch/>
        </p:blipFill>
        <p:spPr>
          <a:xfrm>
            <a:off x="0" y="5181600"/>
            <a:ext cx="12191999" cy="1588169"/>
          </a:xfrm>
          <a:prstGeom prst="rect">
            <a:avLst/>
          </a:prstGeom>
        </p:spPr>
      </p:pic>
      <p:sp>
        <p:nvSpPr>
          <p:cNvPr id="10" name="Oval 9"/>
          <p:cNvSpPr/>
          <p:nvPr/>
        </p:nvSpPr>
        <p:spPr>
          <a:xfrm>
            <a:off x="6565233" y="5887453"/>
            <a:ext cx="1065213" cy="882316"/>
          </a:xfrm>
          <a:prstGeom prst="ellipse">
            <a:avLst/>
          </a:prstGeom>
          <a:noFill/>
          <a:ln>
            <a:solidFill>
              <a:schemeClr val="accent6"/>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1" name="Oval 10"/>
          <p:cNvSpPr/>
          <p:nvPr/>
        </p:nvSpPr>
        <p:spPr>
          <a:xfrm>
            <a:off x="11654589" y="6264442"/>
            <a:ext cx="449179" cy="344905"/>
          </a:xfrm>
          <a:prstGeom prst="ellipse">
            <a:avLst/>
          </a:prstGeom>
          <a:noFill/>
          <a:ln>
            <a:solidFill>
              <a:schemeClr val="accent6"/>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7811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6085" y="489284"/>
            <a:ext cx="4800599" cy="609600"/>
          </a:xfrm>
        </p:spPr>
        <p:txBody>
          <a:bodyPr>
            <a:normAutofit fontScale="90000"/>
          </a:bodyPr>
          <a:lstStyle/>
          <a:p>
            <a:pPr algn="ctr"/>
            <a:r>
              <a:rPr lang="en-US" sz="3600" dirty="0"/>
              <a:t>Travel REIMBURSEMENT</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205245" y="966537"/>
            <a:ext cx="3886200" cy="2322094"/>
          </a:xfrm>
        </p:spPr>
        <p:txBody>
          <a:bodyPr>
            <a:normAutofit/>
          </a:bodyPr>
          <a:lstStyle/>
          <a:p>
            <a:pPr lvl="0">
              <a:buClr>
                <a:srgbClr val="545454"/>
              </a:buClr>
            </a:pPr>
            <a:endParaRPr lang="en-US" dirty="0"/>
          </a:p>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solidFill>
                  <a:srgbClr val="545454"/>
                </a:solidFill>
              </a:rPr>
              <a:t>Actual Expenses Tab</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Expense Type Drop Down Box </a:t>
            </a:r>
            <a:r>
              <a:rPr lang="en-US" dirty="0" smtClean="0">
                <a:solidFill>
                  <a:srgbClr val="545454"/>
                </a:solidFill>
              </a:rPr>
              <a:t>explains the type of expense</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7" y="3769894"/>
            <a:ext cx="12118223" cy="3088105"/>
          </a:xfrm>
          <a:prstGeom prst="rect">
            <a:avLst/>
          </a:prstGeom>
        </p:spPr>
      </p:pic>
    </p:spTree>
    <p:extLst>
      <p:ext uri="{BB962C8B-B14F-4D97-AF65-F5344CB8AC3E}">
        <p14:creationId xmlns:p14="http://schemas.microsoft.com/office/powerpoint/2010/main" val="260199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SUP-Templat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8BA7B6E34E684F86388A42E4D943FB" ma:contentTypeVersion="2" ma:contentTypeDescription="Create a new document." ma:contentTypeScope="" ma:versionID="77b313aa23605146acb9f317089901fe">
  <xsd:schema xmlns:xsd="http://www.w3.org/2001/XMLSchema" xmlns:xs="http://www.w3.org/2001/XMLSchema" xmlns:p="http://schemas.microsoft.com/office/2006/metadata/properties" xmlns:ns1="http://schemas.microsoft.com/sharepoint/v3" targetNamespace="http://schemas.microsoft.com/office/2006/metadata/properties" ma:root="true" ma:fieldsID="f4c0fe3ebbf4f1f62576e04cc909b14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8AC5AA-E5A5-49BA-90AF-E8BBAAFA234D}">
  <ds:schemaRefs>
    <ds:schemaRef ds:uri="http://schemas.microsoft.com/sharepoint/v3/contenttype/forms"/>
  </ds:schemaRefs>
</ds:datastoreItem>
</file>

<file path=customXml/itemProps2.xml><?xml version="1.0" encoding="utf-8"?>
<ds:datastoreItem xmlns:ds="http://schemas.openxmlformats.org/officeDocument/2006/customXml" ds:itemID="{E08AE109-30C9-48DF-BB68-2D7E799B3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3D1DB5-7082-4B8D-B164-93565ED01608}">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CSUP-Template-6</Template>
  <TotalTime>1914</TotalTime>
  <Words>1094</Words>
  <Application>Microsoft Office PowerPoint</Application>
  <PresentationFormat>Custom</PresentationFormat>
  <Paragraphs>418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CSUP-Template-6</vt:lpstr>
      <vt:lpstr>Travel Reimbursement -step by step-</vt:lpstr>
      <vt:lpstr>Travel Reimbursement -step by step-</vt:lpstr>
      <vt:lpstr>PowerPoint Presentation</vt:lpstr>
      <vt:lpstr>PowerPoint Presentation</vt:lpstr>
      <vt:lpstr>PowerPoint Presentation</vt:lpstr>
      <vt:lpstr>PowerPoint Presentation</vt:lpstr>
      <vt:lpstr>PowerPoint Presentation</vt:lpstr>
      <vt:lpstr>PowerPoint Presentation</vt:lpstr>
      <vt:lpstr>Travel REIMBURSEMENT -step by step-</vt:lpstr>
      <vt:lpstr>PowerPoint Presentation</vt:lpstr>
      <vt:lpstr>PowerPoint Presentation</vt:lpstr>
      <vt:lpstr>Travel Reimbursement -step by step-</vt:lpstr>
      <vt:lpstr>PowerPoint Presentation</vt:lpstr>
      <vt:lpstr>Travel Reimbursement -step by step-</vt:lpstr>
      <vt:lpstr>Routing</vt:lpstr>
      <vt:lpstr>Travel Reimbursement -step by step-</vt:lpstr>
      <vt:lpstr>Travel Reimbursement -step by step-</vt:lpstr>
      <vt:lpstr>Travel Reimbursement -step by step-</vt:lpstr>
      <vt:lpstr>Travel Reimbursement -step by step-</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Reimbursement -step by step-</dc:title>
  <dc:creator>Polzer,Grant</dc:creator>
  <cp:lastModifiedBy>Windows User</cp:lastModifiedBy>
  <cp:revision>55</cp:revision>
  <dcterms:created xsi:type="dcterms:W3CDTF">2015-03-16T19:15:28Z</dcterms:created>
  <dcterms:modified xsi:type="dcterms:W3CDTF">2017-03-21T16:43:44Z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0x0101007C8BA7B6E34E684F86388A42E4D943FB</vt:lpwstr>
  </property>
  <property fmtid="{D5CDD505-2E9C-101B-9397-08002B2CF9AE}" pid="3" name="Order">
    <vt:r8>2600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