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59" r:id="rId7"/>
    <p:sldId id="260" r:id="rId8"/>
    <p:sldId id="261" r:id="rId9"/>
    <p:sldId id="262" r:id="rId10"/>
    <p:sldId id="276" r:id="rId11"/>
    <p:sldId id="277" r:id="rId12"/>
    <p:sldId id="263" r:id="rId13"/>
    <p:sldId id="264" r:id="rId14"/>
    <p:sldId id="265" r:id="rId15"/>
    <p:sldId id="266" r:id="rId16"/>
    <p:sldId id="267" r:id="rId17"/>
    <p:sldId id="268" r:id="rId18"/>
    <p:sldId id="269" r:id="rId19"/>
    <p:sldId id="270" r:id="rId20"/>
    <p:sldId id="272" r:id="rId21"/>
    <p:sldId id="273" r:id="rId22"/>
    <p:sldId id="278"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76" d="100"/>
          <a:sy n="76" d="100"/>
        </p:scale>
        <p:origin x="-474" y="-4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634110-43AF-41E2-8EF5-211870C2B820}"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349B8-0157-454A-A032-3FA9A50D4478}" type="slidenum">
              <a:rPr lang="en-US" smtClean="0"/>
              <a:t>‹#›</a:t>
            </a:fld>
            <a:endParaRPr lang="en-US"/>
          </a:p>
        </p:txBody>
      </p:sp>
    </p:spTree>
    <p:extLst>
      <p:ext uri="{BB962C8B-B14F-4D97-AF65-F5344CB8AC3E}">
        <p14:creationId xmlns:p14="http://schemas.microsoft.com/office/powerpoint/2010/main" val="2915818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34110-43AF-41E2-8EF5-211870C2B820}"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349B8-0157-454A-A032-3FA9A50D4478}" type="slidenum">
              <a:rPr lang="en-US" smtClean="0"/>
              <a:t>‹#›</a:t>
            </a:fld>
            <a:endParaRPr lang="en-US"/>
          </a:p>
        </p:txBody>
      </p:sp>
    </p:spTree>
    <p:extLst>
      <p:ext uri="{BB962C8B-B14F-4D97-AF65-F5344CB8AC3E}">
        <p14:creationId xmlns:p14="http://schemas.microsoft.com/office/powerpoint/2010/main" val="646422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34110-43AF-41E2-8EF5-211870C2B820}"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349B8-0157-454A-A032-3FA9A50D4478}" type="slidenum">
              <a:rPr lang="en-US" smtClean="0"/>
              <a:t>‹#›</a:t>
            </a:fld>
            <a:endParaRPr lang="en-US"/>
          </a:p>
        </p:txBody>
      </p:sp>
    </p:spTree>
    <p:extLst>
      <p:ext uri="{BB962C8B-B14F-4D97-AF65-F5344CB8AC3E}">
        <p14:creationId xmlns:p14="http://schemas.microsoft.com/office/powerpoint/2010/main" val="153306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34110-43AF-41E2-8EF5-211870C2B820}"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349B8-0157-454A-A032-3FA9A50D4478}" type="slidenum">
              <a:rPr lang="en-US" smtClean="0"/>
              <a:t>‹#›</a:t>
            </a:fld>
            <a:endParaRPr lang="en-US"/>
          </a:p>
        </p:txBody>
      </p:sp>
    </p:spTree>
    <p:extLst>
      <p:ext uri="{BB962C8B-B14F-4D97-AF65-F5344CB8AC3E}">
        <p14:creationId xmlns:p14="http://schemas.microsoft.com/office/powerpoint/2010/main" val="109157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634110-43AF-41E2-8EF5-211870C2B820}"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349B8-0157-454A-A032-3FA9A50D4478}" type="slidenum">
              <a:rPr lang="en-US" smtClean="0"/>
              <a:t>‹#›</a:t>
            </a:fld>
            <a:endParaRPr lang="en-US"/>
          </a:p>
        </p:txBody>
      </p:sp>
    </p:spTree>
    <p:extLst>
      <p:ext uri="{BB962C8B-B14F-4D97-AF65-F5344CB8AC3E}">
        <p14:creationId xmlns:p14="http://schemas.microsoft.com/office/powerpoint/2010/main" val="270148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634110-43AF-41E2-8EF5-211870C2B820}"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349B8-0157-454A-A032-3FA9A50D4478}" type="slidenum">
              <a:rPr lang="en-US" smtClean="0"/>
              <a:t>‹#›</a:t>
            </a:fld>
            <a:endParaRPr lang="en-US"/>
          </a:p>
        </p:txBody>
      </p:sp>
    </p:spTree>
    <p:extLst>
      <p:ext uri="{BB962C8B-B14F-4D97-AF65-F5344CB8AC3E}">
        <p14:creationId xmlns:p14="http://schemas.microsoft.com/office/powerpoint/2010/main" val="4181230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634110-43AF-41E2-8EF5-211870C2B820}"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7349B8-0157-454A-A032-3FA9A50D4478}" type="slidenum">
              <a:rPr lang="en-US" smtClean="0"/>
              <a:t>‹#›</a:t>
            </a:fld>
            <a:endParaRPr lang="en-US"/>
          </a:p>
        </p:txBody>
      </p:sp>
    </p:spTree>
    <p:extLst>
      <p:ext uri="{BB962C8B-B14F-4D97-AF65-F5344CB8AC3E}">
        <p14:creationId xmlns:p14="http://schemas.microsoft.com/office/powerpoint/2010/main" val="1914774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634110-43AF-41E2-8EF5-211870C2B820}"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7349B8-0157-454A-A032-3FA9A50D4478}" type="slidenum">
              <a:rPr lang="en-US" smtClean="0"/>
              <a:t>‹#›</a:t>
            </a:fld>
            <a:endParaRPr lang="en-US"/>
          </a:p>
        </p:txBody>
      </p:sp>
    </p:spTree>
    <p:extLst>
      <p:ext uri="{BB962C8B-B14F-4D97-AF65-F5344CB8AC3E}">
        <p14:creationId xmlns:p14="http://schemas.microsoft.com/office/powerpoint/2010/main" val="224992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34110-43AF-41E2-8EF5-211870C2B820}"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7349B8-0157-454A-A032-3FA9A50D4478}" type="slidenum">
              <a:rPr lang="en-US" smtClean="0"/>
              <a:t>‹#›</a:t>
            </a:fld>
            <a:endParaRPr lang="en-US"/>
          </a:p>
        </p:txBody>
      </p:sp>
    </p:spTree>
    <p:extLst>
      <p:ext uri="{BB962C8B-B14F-4D97-AF65-F5344CB8AC3E}">
        <p14:creationId xmlns:p14="http://schemas.microsoft.com/office/powerpoint/2010/main" val="21162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34110-43AF-41E2-8EF5-211870C2B820}"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349B8-0157-454A-A032-3FA9A50D4478}" type="slidenum">
              <a:rPr lang="en-US" smtClean="0"/>
              <a:t>‹#›</a:t>
            </a:fld>
            <a:endParaRPr lang="en-US"/>
          </a:p>
        </p:txBody>
      </p:sp>
    </p:spTree>
    <p:extLst>
      <p:ext uri="{BB962C8B-B14F-4D97-AF65-F5344CB8AC3E}">
        <p14:creationId xmlns:p14="http://schemas.microsoft.com/office/powerpoint/2010/main" val="181687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34110-43AF-41E2-8EF5-211870C2B820}"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349B8-0157-454A-A032-3FA9A50D4478}" type="slidenum">
              <a:rPr lang="en-US" smtClean="0"/>
              <a:t>‹#›</a:t>
            </a:fld>
            <a:endParaRPr lang="en-US"/>
          </a:p>
        </p:txBody>
      </p:sp>
    </p:spTree>
    <p:extLst>
      <p:ext uri="{BB962C8B-B14F-4D97-AF65-F5344CB8AC3E}">
        <p14:creationId xmlns:p14="http://schemas.microsoft.com/office/powerpoint/2010/main" val="3873529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34110-43AF-41E2-8EF5-211870C2B820}" type="datetimeFigureOut">
              <a:rPr lang="en-US" smtClean="0"/>
              <a:t>3/21/2017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349B8-0157-454A-A032-3FA9A50D4478}" type="slidenum">
              <a:rPr lang="en-US" smtClean="0"/>
              <a:t>‹#›</a:t>
            </a:fld>
            <a:endParaRPr lang="en-US"/>
          </a:p>
        </p:txBody>
      </p:sp>
    </p:spTree>
    <p:extLst>
      <p:ext uri="{BB962C8B-B14F-4D97-AF65-F5344CB8AC3E}">
        <p14:creationId xmlns:p14="http://schemas.microsoft.com/office/powerpoint/2010/main" val="57205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7012" y="1995617"/>
            <a:ext cx="4800599" cy="609600"/>
          </a:xfrm>
        </p:spPr>
        <p:txBody>
          <a:bodyPr>
            <a:normAutofit fontScale="90000"/>
          </a:bodyPr>
          <a:lstStyle/>
          <a:p>
            <a:pPr algn="ctr"/>
            <a:r>
              <a:rPr lang="en-US" sz="3600" dirty="0"/>
              <a:t>Travel Authorization</a:t>
            </a:r>
            <a:r>
              <a:rPr lang="en-US" dirty="0" smtClean="0"/>
              <a:t/>
            </a:r>
            <a:br>
              <a:rPr lang="en-US" dirty="0" smtClean="0"/>
            </a:br>
            <a:r>
              <a:rPr lang="en-US" sz="2400" dirty="0"/>
              <a:t>-step by step-</a:t>
            </a:r>
          </a:p>
        </p:txBody>
      </p:sp>
      <p:sp>
        <p:nvSpPr>
          <p:cNvPr id="7" name="Text Placeholder 6"/>
          <p:cNvSpPr>
            <a:spLocks noGrp="1"/>
          </p:cNvSpPr>
          <p:nvPr>
            <p:ph type="body" sz="half" idx="2"/>
          </p:nvPr>
        </p:nvSpPr>
        <p:spPr>
          <a:xfrm>
            <a:off x="1254212" y="2407508"/>
            <a:ext cx="3886200" cy="4199238"/>
          </a:xfrm>
        </p:spPr>
        <p:txBody>
          <a:bodyPr>
            <a:normAutofit/>
          </a:bodyPr>
          <a:lstStyle/>
          <a:p>
            <a:pPr marL="285750" indent="-285750">
              <a:buFont typeface="Arial" panose="020B0604020202020204" pitchFamily="34" charset="0"/>
              <a:buChar char="•"/>
            </a:pPr>
            <a:endParaRPr lang="en-US" dirty="0" smtClean="0"/>
          </a:p>
          <a:p>
            <a:endParaRPr lang="en-US" b="1" dirty="0" smtClean="0"/>
          </a:p>
          <a:p>
            <a:pPr marL="285750" indent="-285750">
              <a:buFont typeface="Arial" panose="020B0604020202020204" pitchFamily="34" charset="0"/>
              <a:buChar char="•"/>
            </a:pPr>
            <a:r>
              <a:rPr lang="en-US" b="1" dirty="0" smtClean="0"/>
              <a:t>When is Travel Authorization required?</a:t>
            </a:r>
          </a:p>
          <a:p>
            <a:pPr marL="285750" indent="-285750">
              <a:buFont typeface="Arial" panose="020B0604020202020204" pitchFamily="34" charset="0"/>
              <a:buChar char="•"/>
            </a:pPr>
            <a:endParaRPr lang="en-US" dirty="0" smtClean="0"/>
          </a:p>
          <a:p>
            <a:pPr marL="285750" indent="-285750">
              <a:buClr>
                <a:srgbClr val="545454"/>
              </a:buClr>
              <a:buFont typeface="Arial" pitchFamily="34" charset="0"/>
              <a:buChar char="•"/>
            </a:pPr>
            <a:r>
              <a:rPr lang="en-US" dirty="0"/>
              <a:t>Any travel that has a travel advance request</a:t>
            </a:r>
          </a:p>
          <a:p>
            <a:endParaRPr lang="en-US" dirty="0" smtClean="0"/>
          </a:p>
          <a:p>
            <a:pPr marL="285750" indent="-285750">
              <a:buFont typeface="Arial" panose="020B0604020202020204" pitchFamily="34" charset="0"/>
              <a:buChar char="•"/>
            </a:pPr>
            <a:r>
              <a:rPr lang="en-US" dirty="0"/>
              <a:t>All Out-of-State and International travel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travel with Ghost Card airfare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When is Travel Authorization not required?</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All in State Travel that is covered by Blanket Approval</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602" y="-6178"/>
            <a:ext cx="6729398" cy="6864178"/>
          </a:xfrm>
          <a:prstGeom prst="rect">
            <a:avLst/>
          </a:prstGeom>
        </p:spPr>
      </p:pic>
      <p:cxnSp>
        <p:nvCxnSpPr>
          <p:cNvPr id="8" name="Straight Arrow Connector 7"/>
          <p:cNvCxnSpPr/>
          <p:nvPr/>
        </p:nvCxnSpPr>
        <p:spPr>
          <a:xfrm flipH="1" flipV="1">
            <a:off x="8213124" y="4955059"/>
            <a:ext cx="1566145" cy="12357"/>
          </a:xfrm>
          <a:prstGeom prst="straightConnector1">
            <a:avLst/>
          </a:prstGeom>
          <a:ln>
            <a:no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7434151" y="6347252"/>
            <a:ext cx="1306195" cy="20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7" name="Oval 16"/>
          <p:cNvSpPr/>
          <p:nvPr/>
        </p:nvSpPr>
        <p:spPr>
          <a:xfrm>
            <a:off x="5811048" y="6211330"/>
            <a:ext cx="1478484" cy="205945"/>
          </a:xfrm>
          <a:prstGeom prst="ellipse">
            <a:avLst/>
          </a:prstGeom>
          <a:noFill/>
          <a:ln>
            <a:solidFill>
              <a:srgbClr val="FF0000"/>
            </a:solidFill>
          </a:ln>
          <a:effectLst>
            <a:glow rad="635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193331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1" y="486497"/>
            <a:ext cx="4800599" cy="609600"/>
          </a:xfrm>
        </p:spPr>
        <p:txBody>
          <a:bodyPr>
            <a:normAutofit fontScale="90000"/>
          </a:bodyPr>
          <a:lstStyle/>
          <a:p>
            <a:pPr algn="ctr"/>
            <a:r>
              <a:rPr lang="en-US" sz="3600" dirty="0"/>
              <a:t>Travel Authorization</a:t>
            </a:r>
            <a:r>
              <a:rPr lang="en-US" dirty="0" smtClean="0"/>
              <a:t/>
            </a:r>
            <a:br>
              <a:rPr lang="en-US" dirty="0" smtClean="0"/>
            </a:br>
            <a:r>
              <a:rPr lang="en-US" sz="2400" dirty="0"/>
              <a:t>-step by step-</a:t>
            </a:r>
          </a:p>
        </p:txBody>
      </p:sp>
      <p:sp>
        <p:nvSpPr>
          <p:cNvPr id="7" name="Text Placeholder 6"/>
          <p:cNvSpPr>
            <a:spLocks noGrp="1"/>
          </p:cNvSpPr>
          <p:nvPr>
            <p:ph type="body" sz="half" idx="2"/>
          </p:nvPr>
        </p:nvSpPr>
        <p:spPr>
          <a:xfrm>
            <a:off x="685801" y="1295399"/>
            <a:ext cx="3886200" cy="5459084"/>
          </a:xfrm>
        </p:spPr>
        <p:txBody>
          <a:bodyPr>
            <a:normAutofit lnSpcReduction="10000"/>
          </a:bodyPr>
          <a:lstStyle/>
          <a:p>
            <a:pPr marL="285750" indent="-285750">
              <a:buFont typeface="Arial" panose="020B0604020202020204" pitchFamily="34" charset="0"/>
              <a:buChar char="•"/>
            </a:pPr>
            <a:endParaRPr lang="en-US" dirty="0" smtClean="0"/>
          </a:p>
          <a:p>
            <a:r>
              <a:rPr lang="en-US" b="1" dirty="0" smtClean="0"/>
              <a:t>Group Travel Tab</a:t>
            </a:r>
          </a:p>
          <a:p>
            <a:pPr marL="285750" lvl="0" indent="-285750">
              <a:buFont typeface="Arial" panose="020B0604020202020204" pitchFamily="34" charset="0"/>
              <a:buChar char="•"/>
            </a:pPr>
            <a:r>
              <a:rPr lang="en-US" dirty="0" smtClean="0"/>
              <a:t>Two methods for adding travelers</a:t>
            </a:r>
          </a:p>
          <a:p>
            <a:pPr marL="742950" lvl="1" indent="-285750">
              <a:buFont typeface="Arial" panose="020B0604020202020204" pitchFamily="34" charset="0"/>
              <a:buChar char="•"/>
            </a:pPr>
            <a:r>
              <a:rPr lang="en-US" dirty="0" smtClean="0"/>
              <a:t>Manually add each traveler (excluding main traveler)</a:t>
            </a:r>
          </a:p>
          <a:p>
            <a:pPr marL="742950" lvl="1" indent="-285750">
              <a:buFont typeface="Arial" panose="020B0604020202020204" pitchFamily="34" charset="0"/>
              <a:buChar char="•"/>
            </a:pPr>
            <a:r>
              <a:rPr lang="en-US" dirty="0" smtClean="0"/>
              <a:t>Import lines feature</a:t>
            </a:r>
          </a:p>
          <a:p>
            <a:pPr marL="742950" lvl="1" indent="-285750">
              <a:buFont typeface="Arial" panose="020B0604020202020204" pitchFamily="34" charset="0"/>
              <a:buChar char="•"/>
            </a:pPr>
            <a:r>
              <a:rPr lang="en-US" dirty="0" smtClean="0"/>
              <a:t>Attach excel document with list of group travelers</a:t>
            </a:r>
          </a:p>
          <a:p>
            <a:pPr marL="285750" lvl="0" indent="-285750">
              <a:buFont typeface="Arial" panose="020B0604020202020204" pitchFamily="34" charset="0"/>
              <a:buChar char="•"/>
            </a:pPr>
            <a:r>
              <a:rPr lang="en-US" b="1" dirty="0" smtClean="0"/>
              <a:t>Manually Add Each Traveler</a:t>
            </a:r>
          </a:p>
          <a:p>
            <a:pPr marL="742950" lvl="1" indent="-285750">
              <a:buFont typeface="Arial" panose="020B0604020202020204" pitchFamily="34" charset="0"/>
              <a:buChar char="•"/>
            </a:pPr>
            <a:r>
              <a:rPr lang="en-US" b="1" dirty="0" smtClean="0"/>
              <a:t>Traveler </a:t>
            </a:r>
            <a:r>
              <a:rPr lang="en-US" b="1" dirty="0"/>
              <a:t>Type Code </a:t>
            </a:r>
            <a:r>
              <a:rPr lang="en-US" dirty="0"/>
              <a:t>– select from drop down menu</a:t>
            </a:r>
          </a:p>
          <a:p>
            <a:pPr marL="1200150" lvl="2" indent="-285750">
              <a:buFont typeface="Arial" panose="020B0604020202020204" pitchFamily="34" charset="0"/>
              <a:buChar char="•"/>
            </a:pPr>
            <a:r>
              <a:rPr lang="en-US" dirty="0"/>
              <a:t>Employee</a:t>
            </a:r>
          </a:p>
          <a:p>
            <a:pPr marL="1200150" lvl="2" indent="-285750">
              <a:buFont typeface="Arial" panose="020B0604020202020204" pitchFamily="34" charset="0"/>
              <a:buChar char="•"/>
            </a:pPr>
            <a:r>
              <a:rPr lang="en-US" dirty="0"/>
              <a:t>Student</a:t>
            </a:r>
          </a:p>
          <a:p>
            <a:pPr marL="1200150" lvl="2" indent="-285750">
              <a:buFont typeface="Arial" panose="020B0604020202020204" pitchFamily="34" charset="0"/>
              <a:buChar char="•"/>
            </a:pPr>
            <a:r>
              <a:rPr lang="en-US" dirty="0"/>
              <a:t>Customer</a:t>
            </a:r>
          </a:p>
          <a:p>
            <a:pPr marL="1200150" lvl="2" indent="-285750">
              <a:buFont typeface="Arial" panose="020B0604020202020204" pitchFamily="34" charset="0"/>
              <a:buChar char="•"/>
            </a:pPr>
            <a:r>
              <a:rPr lang="en-US" dirty="0"/>
              <a:t>Other</a:t>
            </a:r>
          </a:p>
          <a:p>
            <a:pPr marL="742950" lvl="1" indent="-285750">
              <a:buFont typeface="Arial" panose="020B0604020202020204" pitchFamily="34" charset="0"/>
              <a:buChar char="•"/>
            </a:pPr>
            <a:r>
              <a:rPr lang="en-US" b="1" dirty="0"/>
              <a:t>Group Traveler </a:t>
            </a:r>
            <a:r>
              <a:rPr lang="en-US" b="1" dirty="0" smtClean="0"/>
              <a:t>Id</a:t>
            </a:r>
          </a:p>
          <a:p>
            <a:pPr marL="1200150" lvl="2" indent="-285750">
              <a:buFont typeface="Arial" panose="020B0604020202020204" pitchFamily="34" charset="0"/>
              <a:buChar char="•"/>
            </a:pPr>
            <a:r>
              <a:rPr lang="en-US" b="1" dirty="0" smtClean="0"/>
              <a:t>Select from list of KFS users</a:t>
            </a:r>
            <a:endParaRPr lang="en-US" b="1" dirty="0"/>
          </a:p>
          <a:p>
            <a:pPr marL="742950" lvl="1" indent="-285750">
              <a:buFont typeface="Arial" panose="020B0604020202020204" pitchFamily="34" charset="0"/>
              <a:buChar char="•"/>
            </a:pPr>
            <a:r>
              <a:rPr lang="en-US" b="1" dirty="0"/>
              <a:t>Name</a:t>
            </a:r>
          </a:p>
          <a:p>
            <a:pPr marL="285750" indent="-285750">
              <a:buFont typeface="Arial" panose="020B0604020202020204" pitchFamily="34" charset="0"/>
              <a:buChar char="•"/>
            </a:pPr>
            <a:r>
              <a:rPr lang="en-US" b="1" dirty="0"/>
              <a:t>Import </a:t>
            </a:r>
            <a:r>
              <a:rPr lang="en-US" b="1" dirty="0" smtClean="0"/>
              <a:t>Lines Feature</a:t>
            </a:r>
          </a:p>
          <a:p>
            <a:pPr marL="742950" lvl="1" indent="-285750">
              <a:buFont typeface="Arial" panose="020B0604020202020204" pitchFamily="34" charset="0"/>
              <a:buChar char="•"/>
            </a:pPr>
            <a:r>
              <a:rPr lang="en-US" dirty="0" smtClean="0"/>
              <a:t>Click the question mark icon to download template</a:t>
            </a:r>
          </a:p>
          <a:p>
            <a:pPr marL="742950" lvl="1" indent="-285750">
              <a:buFont typeface="Arial" panose="020B0604020202020204" pitchFamily="34" charset="0"/>
              <a:buChar char="•"/>
            </a:pPr>
            <a:r>
              <a:rPr lang="en-US" dirty="0" smtClean="0"/>
              <a:t>Save template as csv file</a:t>
            </a:r>
          </a:p>
          <a:p>
            <a:pPr marL="742950" lvl="1" indent="-285750">
              <a:buFont typeface="Arial" panose="020B0604020202020204" pitchFamily="34" charset="0"/>
              <a:buChar char="•"/>
            </a:pPr>
            <a:r>
              <a:rPr lang="en-US" dirty="0" smtClean="0"/>
              <a:t>Browse for template and click add</a:t>
            </a:r>
          </a:p>
          <a:p>
            <a:pPr marL="285750" indent="-285750">
              <a:buFont typeface="Arial" panose="020B0604020202020204" pitchFamily="34" charset="0"/>
              <a:buChar char="•"/>
            </a:pPr>
            <a:r>
              <a:rPr lang="en-US" b="1" dirty="0" smtClean="0"/>
              <a:t>If Group Traveler is not in the System, an excel list can be added in the Notes &amp; Attachments section (does not include employees)</a:t>
            </a:r>
            <a:endParaRPr lang="en-US"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p:cNvPicPr/>
          <p:nvPr/>
        </p:nvPicPr>
        <p:blipFill>
          <a:blip r:embed="rId2"/>
          <a:stretch>
            <a:fillRect/>
          </a:stretch>
        </p:blipFill>
        <p:spPr>
          <a:xfrm>
            <a:off x="4343400" y="1506394"/>
            <a:ext cx="7848600" cy="1912303"/>
          </a:xfrm>
          <a:prstGeom prst="rect">
            <a:avLst/>
          </a:prstGeom>
        </p:spPr>
      </p:pic>
      <p:pic>
        <p:nvPicPr>
          <p:cNvPr id="2" name="Picture 1"/>
          <p:cNvPicPr>
            <a:picLocks noChangeAspect="1"/>
          </p:cNvPicPr>
          <p:nvPr/>
        </p:nvPicPr>
        <p:blipFill>
          <a:blip r:embed="rId3"/>
          <a:stretch>
            <a:fillRect/>
          </a:stretch>
        </p:blipFill>
        <p:spPr>
          <a:xfrm>
            <a:off x="4895850" y="3629692"/>
            <a:ext cx="6743700" cy="2190750"/>
          </a:xfrm>
          <a:prstGeom prst="rect">
            <a:avLst/>
          </a:prstGeom>
        </p:spPr>
      </p:pic>
    </p:spTree>
    <p:extLst>
      <p:ext uri="{BB962C8B-B14F-4D97-AF65-F5344CB8AC3E}">
        <p14:creationId xmlns:p14="http://schemas.microsoft.com/office/powerpoint/2010/main" val="3066373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1066799" y="1295400"/>
            <a:ext cx="3886200" cy="4876800"/>
          </a:xfrm>
        </p:spPr>
        <p:txBody>
          <a:bodyPr>
            <a:normAutofit lnSpcReduction="10000"/>
          </a:bodyPr>
          <a:lstStyle/>
          <a:p>
            <a:pPr marL="285750" indent="-285750">
              <a:buFont typeface="Arial" panose="020B0604020202020204" pitchFamily="34" charset="0"/>
              <a:buChar char="•"/>
            </a:pPr>
            <a:endParaRPr lang="en-US" dirty="0" smtClean="0"/>
          </a:p>
          <a:p>
            <a:endParaRPr lang="en-US" b="1" dirty="0" smtClean="0"/>
          </a:p>
          <a:p>
            <a:pPr marL="285750" indent="-285750">
              <a:buFont typeface="Arial" panose="020B0604020202020204" pitchFamily="34" charset="0"/>
              <a:buChar char="•"/>
            </a:pPr>
            <a:r>
              <a:rPr lang="en-US" b="1" dirty="0" smtClean="0"/>
              <a:t>Estimated Per Diem Exp. Tab</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smtClean="0"/>
              <a:t>Tab will only appear after Traveler section and Trip </a:t>
            </a:r>
            <a:r>
              <a:rPr lang="en-US" dirty="0"/>
              <a:t>I</a:t>
            </a:r>
            <a:r>
              <a:rPr lang="en-US" dirty="0" smtClean="0"/>
              <a:t>nformation </a:t>
            </a:r>
            <a:r>
              <a:rPr lang="en-US" dirty="0"/>
              <a:t>S</a:t>
            </a:r>
            <a:r>
              <a:rPr lang="en-US" dirty="0" smtClean="0"/>
              <a:t>ection is entered and the document is saved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Per Diem Expenses include Meals, Incidentals, Lodging, and Mileage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Lodging and Mileage can be entered on the Expenses tab as well, but not on both tabs</a:t>
            </a:r>
          </a:p>
          <a:p>
            <a:pPr marL="742950" lvl="1" indent="-285750">
              <a:buFont typeface="Arial" panose="020B0604020202020204" pitchFamily="34" charset="0"/>
              <a:buChar char="•"/>
            </a:pPr>
            <a:r>
              <a:rPr lang="en-US" dirty="0" smtClean="0"/>
              <a:t>If lodging is entered on Expense tab as one line/date, then you will be required to fill out the “Justification for meals without lodging” in the Special Circumstances section. It can be completed with “lodging for trip is combined on one line”</a:t>
            </a:r>
            <a:endParaRPr lang="en-US" dirty="0"/>
          </a:p>
          <a:p>
            <a:pPr marL="285750" indent="-285750">
              <a:buFont typeface="Arial" panose="020B0604020202020204" pitchFamily="34" charset="0"/>
              <a:buChar char="•"/>
            </a:pPr>
            <a:r>
              <a:rPr lang="en-US" dirty="0" smtClean="0"/>
              <a:t>To create a per diem table click on the “Create Per Diem Table” button on the Estimated Per Diem Expenses Tab</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dirty="0" smtClean="0"/>
          </a:p>
          <a:p>
            <a:pPr lvl="0">
              <a:buClr>
                <a:srgbClr val="545454"/>
              </a:buClr>
            </a:pPr>
            <a:endParaRPr lang="en-US" dirty="0">
              <a:solidFill>
                <a:srgbClr val="545454"/>
              </a:solidFill>
            </a:endParaRPr>
          </a:p>
          <a:p>
            <a:endParaRPr lang="en-US" dirty="0" smtClean="0"/>
          </a:p>
          <a:p>
            <a:pPr lvl="1"/>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067" y="0"/>
            <a:ext cx="7315933" cy="5198076"/>
          </a:xfrm>
          <a:prstGeom prst="rect">
            <a:avLst/>
          </a:prstGeom>
        </p:spPr>
      </p:pic>
      <p:sp>
        <p:nvSpPr>
          <p:cNvPr id="12" name="Oval 11"/>
          <p:cNvSpPr/>
          <p:nvPr/>
        </p:nvSpPr>
        <p:spPr>
          <a:xfrm>
            <a:off x="10247869" y="4909752"/>
            <a:ext cx="1353064" cy="345989"/>
          </a:xfrm>
          <a:prstGeom prst="ellipse">
            <a:avLst/>
          </a:prstGeom>
          <a:noFill/>
          <a:ln>
            <a:solidFill>
              <a:srgbClr val="FF0000"/>
            </a:solidFill>
          </a:ln>
          <a:effectLst>
            <a:glow rad="635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cxnSp>
        <p:nvCxnSpPr>
          <p:cNvPr id="13" name="Straight Connector 12"/>
          <p:cNvCxnSpPr/>
          <p:nvPr/>
        </p:nvCxnSpPr>
        <p:spPr>
          <a:xfrm>
            <a:off x="4952999" y="2090351"/>
            <a:ext cx="1295400" cy="0"/>
          </a:xfrm>
          <a:prstGeom prst="line">
            <a:avLst/>
          </a:prstGeom>
          <a:ln w="12700">
            <a:solidFill>
              <a:srgbClr val="FF0000"/>
            </a:solidFill>
          </a:ln>
          <a:effectLst>
            <a:outerShdw blurRad="50800" dist="50800" dir="5400000" sx="105000" sy="105000" algn="ctr" rotWithShape="0">
              <a:schemeClr val="accent6"/>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64326" y="403654"/>
            <a:ext cx="851588" cy="2060"/>
          </a:xfrm>
          <a:prstGeom prst="line">
            <a:avLst/>
          </a:prstGeom>
          <a:ln w="12700">
            <a:solidFill>
              <a:srgbClr val="FF0000"/>
            </a:solidFill>
          </a:ln>
          <a:effectLst>
            <a:outerShdw blurRad="50800" dist="50800" dir="5400000" sx="105000" sy="105000" algn="ctr" rotWithShape="0">
              <a:schemeClr val="accent6"/>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76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1219202" y="1410729"/>
            <a:ext cx="3886200" cy="4876800"/>
          </a:xfrm>
        </p:spPr>
        <p:txBody>
          <a:bodyPr>
            <a:normAutofit fontScale="92500" lnSpcReduction="10000"/>
          </a:bodyPr>
          <a:lstStyle/>
          <a:p>
            <a:pPr marL="285750" indent="-285750">
              <a:buFont typeface="Arial" panose="020B0604020202020204" pitchFamily="34" charset="0"/>
              <a:buChar char="•"/>
            </a:pPr>
            <a:endParaRPr lang="en-US" dirty="0" smtClean="0"/>
          </a:p>
          <a:p>
            <a:endParaRPr lang="en-US" b="1" dirty="0" smtClean="0"/>
          </a:p>
          <a:p>
            <a:pPr marL="285750" indent="-285750">
              <a:buFont typeface="Arial" panose="020B0604020202020204" pitchFamily="34" charset="0"/>
              <a:buChar char="•"/>
            </a:pPr>
            <a:r>
              <a:rPr lang="en-US" b="1" dirty="0" smtClean="0"/>
              <a:t>Estimated Per Diem Exp. Tab</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Per Diem expenses default based on Destination</a:t>
            </a:r>
          </a:p>
          <a:p>
            <a:pPr marL="742950" lvl="1" indent="-285750">
              <a:buFont typeface="Arial" panose="020B0604020202020204" pitchFamily="34" charset="0"/>
              <a:buChar char="•"/>
            </a:pPr>
            <a:r>
              <a:rPr lang="en-US" dirty="0" smtClean="0"/>
              <a:t>If traveling to multiple locations, the destination can be changed on each day in the per diem table if applicable</a:t>
            </a:r>
            <a:endParaRPr lang="en-US" dirty="0"/>
          </a:p>
          <a:p>
            <a:pPr marL="285750" indent="-285750">
              <a:buFont typeface="Arial" panose="020B0604020202020204" pitchFamily="34" charset="0"/>
              <a:buChar char="•"/>
            </a:pPr>
            <a:r>
              <a:rPr lang="en-US" dirty="0" smtClean="0"/>
              <a:t>Amounts can be manually adjusted if necessary, but cannot be increased more than the daily per diem rate</a:t>
            </a:r>
          </a:p>
          <a:p>
            <a:pPr marL="742950" lvl="1" indent="-285750">
              <a:buFont typeface="Arial" panose="020B0604020202020204" pitchFamily="34" charset="0"/>
              <a:buChar char="•"/>
            </a:pPr>
            <a:r>
              <a:rPr lang="en-US" sz="1500" dirty="0"/>
              <a:t>The Copy down button will update the change to each </a:t>
            </a:r>
            <a:r>
              <a:rPr lang="en-US" sz="1500" dirty="0" smtClean="0"/>
              <a:t>line (excluding the meals)</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Update Per Diem Table should be clicked after any changes made</a:t>
            </a:r>
          </a:p>
          <a:p>
            <a:pPr marL="742950" lvl="1" indent="-285750">
              <a:buFont typeface="Arial" panose="020B0604020202020204" pitchFamily="34" charset="0"/>
              <a:buChar char="•"/>
            </a:pPr>
            <a:r>
              <a:rPr lang="en-US" dirty="0" smtClean="0"/>
              <a:t>Recommend using for mileage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Per Diem table can be removed by clicking “Remove Per Diem Table” button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dirty="0" smtClean="0"/>
          </a:p>
          <a:p>
            <a:pPr lvl="0">
              <a:buClr>
                <a:srgbClr val="545454"/>
              </a:buClr>
            </a:pPr>
            <a:endParaRPr lang="en-US" dirty="0">
              <a:solidFill>
                <a:srgbClr val="545454"/>
              </a:solidFill>
            </a:endParaRPr>
          </a:p>
          <a:p>
            <a:endParaRPr lang="en-US" dirty="0" smtClean="0"/>
          </a:p>
          <a:p>
            <a:pPr lvl="1"/>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079" y="-19285"/>
            <a:ext cx="7151921" cy="352448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78" y="3464828"/>
            <a:ext cx="7151921" cy="3393172"/>
          </a:xfrm>
          <a:prstGeom prst="rect">
            <a:avLst/>
          </a:prstGeom>
        </p:spPr>
      </p:pic>
    </p:spTree>
    <p:extLst>
      <p:ext uri="{BB962C8B-B14F-4D97-AF65-F5344CB8AC3E}">
        <p14:creationId xmlns:p14="http://schemas.microsoft.com/office/powerpoint/2010/main" val="1398813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1" y="990600"/>
            <a:ext cx="4800599" cy="609600"/>
          </a:xfrm>
        </p:spPr>
        <p:txBody>
          <a:bodyPr>
            <a:normAutofit fontScale="90000"/>
          </a:bodyPr>
          <a:lstStyle/>
          <a:p>
            <a:pPr algn="ctr"/>
            <a:r>
              <a:rPr lang="en-US" sz="3600" dirty="0"/>
              <a:t>Travel Authorization</a:t>
            </a:r>
            <a:r>
              <a:rPr lang="en-US" dirty="0" smtClean="0"/>
              <a:t/>
            </a:r>
            <a:br>
              <a:rPr lang="en-US" dirty="0" smtClean="0"/>
            </a:br>
            <a:r>
              <a:rPr lang="en-US" sz="2400" dirty="0"/>
              <a:t>-step by step-</a:t>
            </a:r>
          </a:p>
        </p:txBody>
      </p:sp>
      <p:sp>
        <p:nvSpPr>
          <p:cNvPr id="7" name="Text Placeholder 6"/>
          <p:cNvSpPr>
            <a:spLocks noGrp="1"/>
          </p:cNvSpPr>
          <p:nvPr>
            <p:ph type="body" sz="half" idx="2"/>
          </p:nvPr>
        </p:nvSpPr>
        <p:spPr>
          <a:xfrm>
            <a:off x="685801" y="1295400"/>
            <a:ext cx="3886200" cy="4876800"/>
          </a:xfrm>
        </p:spPr>
        <p:txBody>
          <a:bodyPr>
            <a:normAutofit/>
          </a:bodyPr>
          <a:lstStyle/>
          <a:p>
            <a:pPr marL="285750" indent="-285750">
              <a:buFont typeface="Arial" panose="020B0604020202020204" pitchFamily="34" charset="0"/>
              <a:buChar char="•"/>
            </a:pPr>
            <a:endParaRPr lang="en-US" dirty="0" smtClean="0"/>
          </a:p>
          <a:p>
            <a:endParaRPr lang="en-US" b="1" dirty="0" smtClean="0"/>
          </a:p>
          <a:p>
            <a:pPr marL="285750" indent="-285750">
              <a:buFont typeface="Arial" panose="020B0604020202020204" pitchFamily="34" charset="0"/>
              <a:buChar char="•"/>
            </a:pPr>
            <a:r>
              <a:rPr lang="en-US" b="1" dirty="0" smtClean="0"/>
              <a:t>Estimated Per Diem Exp. Tab</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dirty="0" smtClean="0"/>
          </a:p>
          <a:p>
            <a:pPr lvl="0">
              <a:buClr>
                <a:srgbClr val="545454"/>
              </a:buClr>
            </a:pPr>
            <a:endParaRPr lang="en-US" dirty="0">
              <a:solidFill>
                <a:srgbClr val="545454"/>
              </a:solidFill>
            </a:endParaRPr>
          </a:p>
          <a:p>
            <a:endParaRPr lang="en-US" dirty="0" smtClean="0"/>
          </a:p>
          <a:p>
            <a:pPr lvl="1"/>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30" y="18535"/>
            <a:ext cx="12192000" cy="6858000"/>
          </a:xfrm>
          <a:prstGeom prst="rect">
            <a:avLst/>
          </a:prstGeom>
        </p:spPr>
      </p:pic>
      <p:sp>
        <p:nvSpPr>
          <p:cNvPr id="15" name="Oval 14"/>
          <p:cNvSpPr/>
          <p:nvPr/>
        </p:nvSpPr>
        <p:spPr>
          <a:xfrm>
            <a:off x="4758840" y="6172200"/>
            <a:ext cx="2443660" cy="568411"/>
          </a:xfrm>
          <a:prstGeom prst="ellipse">
            <a:avLst/>
          </a:prstGeom>
          <a:noFill/>
          <a:ln>
            <a:solidFill>
              <a:srgbClr val="FF0000"/>
            </a:solidFill>
          </a:ln>
          <a:effectLst>
            <a:glow rad="635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7" name="Oval 16"/>
          <p:cNvSpPr/>
          <p:nvPr/>
        </p:nvSpPr>
        <p:spPr>
          <a:xfrm>
            <a:off x="5629532" y="1979141"/>
            <a:ext cx="702276" cy="533400"/>
          </a:xfrm>
          <a:prstGeom prst="ellipse">
            <a:avLst/>
          </a:prstGeom>
          <a:noFill/>
          <a:ln>
            <a:solidFill>
              <a:srgbClr val="FF0000"/>
            </a:solidFill>
          </a:ln>
          <a:effectLst>
            <a:glow rad="635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8" name="Oval 17"/>
          <p:cNvSpPr/>
          <p:nvPr/>
        </p:nvSpPr>
        <p:spPr>
          <a:xfrm>
            <a:off x="7887840" y="1072978"/>
            <a:ext cx="1608326" cy="714633"/>
          </a:xfrm>
          <a:prstGeom prst="ellipse">
            <a:avLst/>
          </a:prstGeom>
          <a:noFill/>
          <a:ln>
            <a:solidFill>
              <a:srgbClr val="FF0000"/>
            </a:solidFill>
          </a:ln>
          <a:effectLst>
            <a:glow rad="635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49738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1219201" y="1095632"/>
            <a:ext cx="10971212" cy="2932671"/>
          </a:xfrm>
        </p:spPr>
        <p:txBody>
          <a:bodyPr>
            <a:normAutofit/>
          </a:bodyPr>
          <a:lstStyle/>
          <a:p>
            <a:pPr lvl="0">
              <a:buClr>
                <a:srgbClr val="545454"/>
              </a:buClr>
            </a:pPr>
            <a:endParaRPr lang="en-US" dirty="0"/>
          </a:p>
          <a:p>
            <a:pPr marL="285750" indent="-285750">
              <a:buClr>
                <a:srgbClr val="545454"/>
              </a:buClr>
              <a:buFont typeface="Arial" pitchFamily="34" charset="0"/>
              <a:buChar char="•"/>
            </a:pPr>
            <a:r>
              <a:rPr lang="en-US" b="1" dirty="0" smtClean="0">
                <a:solidFill>
                  <a:srgbClr val="545454"/>
                </a:solidFill>
              </a:rPr>
              <a:t>Expenses Tab</a:t>
            </a:r>
          </a:p>
          <a:p>
            <a:pPr marL="285750" indent="-285750">
              <a:buClr>
                <a:srgbClr val="545454"/>
              </a:buClr>
              <a:buFont typeface="Arial" pitchFamily="34" charset="0"/>
              <a:buChar char="•"/>
            </a:pPr>
            <a:r>
              <a:rPr lang="en-US" dirty="0">
                <a:solidFill>
                  <a:srgbClr val="545454"/>
                </a:solidFill>
              </a:rPr>
              <a:t>All fields with asterisks are required </a:t>
            </a:r>
            <a:r>
              <a:rPr lang="en-US" dirty="0" smtClean="0">
                <a:solidFill>
                  <a:srgbClr val="545454"/>
                </a:solidFill>
              </a:rPr>
              <a:t>fields</a:t>
            </a:r>
            <a:endParaRPr lang="en-US" dirty="0">
              <a:solidFill>
                <a:srgbClr val="545454"/>
              </a:solidFill>
            </a:endParaRPr>
          </a:p>
          <a:p>
            <a:pPr marL="285750" indent="-285750">
              <a:buClr>
                <a:srgbClr val="545454"/>
              </a:buClr>
              <a:buFont typeface="Arial" pitchFamily="34" charset="0"/>
              <a:buChar char="•"/>
            </a:pPr>
            <a:r>
              <a:rPr lang="en-US" dirty="0">
                <a:solidFill>
                  <a:srgbClr val="545454"/>
                </a:solidFill>
              </a:rPr>
              <a:t>Expense </a:t>
            </a:r>
            <a:r>
              <a:rPr lang="en-US" dirty="0" smtClean="0">
                <a:solidFill>
                  <a:srgbClr val="545454"/>
                </a:solidFill>
              </a:rPr>
              <a:t>Date</a:t>
            </a:r>
            <a:endParaRPr lang="en-US" dirty="0">
              <a:solidFill>
                <a:srgbClr val="545454"/>
              </a:solidFill>
            </a:endParaRPr>
          </a:p>
          <a:p>
            <a:pPr marL="285750" indent="-285750">
              <a:buClr>
                <a:srgbClr val="545454"/>
              </a:buClr>
              <a:buFont typeface="Arial" pitchFamily="34" charset="0"/>
              <a:buChar char="•"/>
            </a:pPr>
            <a:r>
              <a:rPr lang="en-US" dirty="0">
                <a:solidFill>
                  <a:srgbClr val="545454"/>
                </a:solidFill>
              </a:rPr>
              <a:t>Expense Type </a:t>
            </a:r>
            <a:r>
              <a:rPr lang="en-US" dirty="0" smtClean="0">
                <a:solidFill>
                  <a:srgbClr val="545454"/>
                </a:solidFill>
              </a:rPr>
              <a:t>Code</a:t>
            </a:r>
            <a:endParaRPr lang="en-US" dirty="0">
              <a:solidFill>
                <a:srgbClr val="545454"/>
              </a:solidFill>
            </a:endParaRPr>
          </a:p>
          <a:p>
            <a:pPr marL="285750" indent="-285750">
              <a:buClr>
                <a:srgbClr val="545454"/>
              </a:buClr>
              <a:buFont typeface="Arial" pitchFamily="34" charset="0"/>
              <a:buChar char="•"/>
            </a:pPr>
            <a:r>
              <a:rPr lang="en-US" dirty="0">
                <a:solidFill>
                  <a:srgbClr val="545454"/>
                </a:solidFill>
              </a:rPr>
              <a:t>Expense </a:t>
            </a:r>
            <a:r>
              <a:rPr lang="en-US" dirty="0" smtClean="0">
                <a:solidFill>
                  <a:srgbClr val="545454"/>
                </a:solidFill>
              </a:rPr>
              <a:t>Amount</a:t>
            </a:r>
          </a:p>
          <a:p>
            <a:pPr marL="285750" indent="-285750">
              <a:buClr>
                <a:srgbClr val="545454"/>
              </a:buClr>
              <a:buFont typeface="Arial" pitchFamily="34" charset="0"/>
              <a:buChar char="•"/>
            </a:pPr>
            <a:r>
              <a:rPr lang="en-US" dirty="0" smtClean="0">
                <a:solidFill>
                  <a:srgbClr val="545454"/>
                </a:solidFill>
              </a:rPr>
              <a:t>Notes – must fill out this section even though there is not an asterisk </a:t>
            </a:r>
            <a:endParaRPr lang="en-US" dirty="0">
              <a:solidFill>
                <a:srgbClr val="545454"/>
              </a:solidFill>
            </a:endParaRPr>
          </a:p>
          <a:p>
            <a:pPr marL="285750" indent="-285750">
              <a:buClr>
                <a:srgbClr val="545454"/>
              </a:buClr>
              <a:buFont typeface="Arial" pitchFamily="34" charset="0"/>
              <a:buChar char="•"/>
            </a:pPr>
            <a:r>
              <a:rPr lang="en-US" u="sng" dirty="0" smtClean="0">
                <a:solidFill>
                  <a:srgbClr val="545454"/>
                </a:solidFill>
              </a:rPr>
              <a:t>Rate </a:t>
            </a:r>
            <a:r>
              <a:rPr lang="en-US" u="sng" dirty="0">
                <a:solidFill>
                  <a:srgbClr val="545454"/>
                </a:solidFill>
              </a:rPr>
              <a:t>Conversion Site</a:t>
            </a:r>
          </a:p>
          <a:p>
            <a:pPr marL="742950" lvl="1" indent="-285750">
              <a:buClr>
                <a:srgbClr val="545454"/>
              </a:buClr>
              <a:buFont typeface="Arial" pitchFamily="34" charset="0"/>
              <a:buChar char="•"/>
            </a:pPr>
            <a:r>
              <a:rPr lang="en-US" dirty="0">
                <a:solidFill>
                  <a:srgbClr val="545454"/>
                </a:solidFill>
              </a:rPr>
              <a:t>Opens link to </a:t>
            </a:r>
            <a:r>
              <a:rPr lang="en-US" dirty="0" err="1">
                <a:solidFill>
                  <a:srgbClr val="545454"/>
                </a:solidFill>
              </a:rPr>
              <a:t>Oanda</a:t>
            </a:r>
            <a:r>
              <a:rPr lang="en-US" dirty="0">
                <a:solidFill>
                  <a:srgbClr val="545454"/>
                </a:solidFill>
              </a:rPr>
              <a:t> conversion </a:t>
            </a:r>
            <a:r>
              <a:rPr lang="en-US" dirty="0" smtClean="0">
                <a:solidFill>
                  <a:srgbClr val="545454"/>
                </a:solidFill>
              </a:rPr>
              <a:t>website</a:t>
            </a:r>
          </a:p>
          <a:p>
            <a:pPr marL="285750" indent="-285750">
              <a:buClr>
                <a:srgbClr val="545454"/>
              </a:buClr>
              <a:buFont typeface="Arial" pitchFamily="34" charset="0"/>
              <a:buChar char="•"/>
            </a:pPr>
            <a:r>
              <a:rPr lang="en-US" dirty="0" smtClean="0">
                <a:solidFill>
                  <a:srgbClr val="545454"/>
                </a:solidFill>
              </a:rPr>
              <a:t>Non-Reimbursable can be checked with the traveler is not to be reimbursed for the expense (i.e. </a:t>
            </a:r>
            <a:r>
              <a:rPr lang="en-US" dirty="0" err="1" smtClean="0">
                <a:solidFill>
                  <a:srgbClr val="545454"/>
                </a:solidFill>
              </a:rPr>
              <a:t>ghostcard</a:t>
            </a:r>
            <a:r>
              <a:rPr lang="en-US" dirty="0" smtClean="0">
                <a:solidFill>
                  <a:srgbClr val="545454"/>
                </a:solidFill>
              </a:rPr>
              <a:t>)</a:t>
            </a:r>
            <a:endParaRPr lang="en-US" dirty="0">
              <a:solidFill>
                <a:srgbClr val="545454"/>
              </a:solidFill>
            </a:endParaRPr>
          </a:p>
          <a:p>
            <a:pPr marL="285750" indent="-285750">
              <a:buClr>
                <a:srgbClr val="545454"/>
              </a:buClr>
              <a:buFont typeface="Arial" pitchFamily="34" charset="0"/>
              <a:buChar char="•"/>
            </a:pPr>
            <a:r>
              <a:rPr lang="en-US" dirty="0" smtClean="0">
                <a:solidFill>
                  <a:srgbClr val="545454"/>
                </a:solidFill>
              </a:rPr>
              <a:t>Just </a:t>
            </a:r>
            <a:r>
              <a:rPr lang="en-US" dirty="0">
                <a:solidFill>
                  <a:srgbClr val="545454"/>
                </a:solidFill>
              </a:rPr>
              <a:t>like other Kuali documents, be sure to click add button to save each expense</a:t>
            </a:r>
          </a:p>
          <a:p>
            <a:pPr marL="285750" indent="-285750">
              <a:buClr>
                <a:srgbClr val="545454"/>
              </a:buClr>
              <a:buFont typeface="Arial" pitchFamily="34" charset="0"/>
              <a:buChar char="•"/>
            </a:pPr>
            <a:endParaRPr lang="en-US" dirty="0">
              <a:solidFill>
                <a:srgbClr val="545454"/>
              </a:solidFill>
            </a:endParaRPr>
          </a:p>
          <a:p>
            <a:pPr lvl="1">
              <a:buClr>
                <a:srgbClr val="545454"/>
              </a:buClr>
            </a:pPr>
            <a:endParaRPr lang="en-US" dirty="0" smtClean="0">
              <a:solidFill>
                <a:srgbClr val="545454"/>
              </a:solidFill>
            </a:endParaRPr>
          </a:p>
          <a:p>
            <a:pPr marL="742950" lvl="1" indent="-285750">
              <a:buClr>
                <a:srgbClr val="545454"/>
              </a:buClr>
              <a:buFont typeface="Arial" pitchFamily="34" charset="0"/>
              <a:buChar char="•"/>
            </a:pPr>
            <a:endParaRPr lang="en-US" sz="1000" dirty="0">
              <a:solidFill>
                <a:srgbClr val="545454"/>
              </a:solidFill>
            </a:endParaRPr>
          </a:p>
          <a:p>
            <a:pPr marL="285750" indent="-285750">
              <a:buClr>
                <a:srgbClr val="545454"/>
              </a:buClr>
              <a:buFont typeface="Arial" pitchFamily="34" charset="0"/>
              <a:buChar char="•"/>
            </a:pPr>
            <a:endParaRPr lang="en-US" b="1" dirty="0">
              <a:solidFill>
                <a:srgbClr val="545454"/>
              </a:solidFill>
            </a:endParaRPr>
          </a:p>
          <a:p>
            <a:pPr marL="285750" indent="-285750">
              <a:buClr>
                <a:srgbClr val="545454"/>
              </a:buClr>
              <a:buFont typeface="Arial" pitchFamily="34" charset="0"/>
              <a:buChar char="•"/>
            </a:pPr>
            <a:endParaRPr lang="en-US" b="1" dirty="0" smtClean="0">
              <a:solidFill>
                <a:srgbClr val="545454"/>
              </a:solidFill>
            </a:endParaRPr>
          </a:p>
          <a:p>
            <a:pPr lvl="0">
              <a:buClr>
                <a:srgbClr val="545454"/>
              </a:buClr>
            </a:pPr>
            <a:endParaRPr lang="en-US" b="1" dirty="0" smtClean="0">
              <a:solidFill>
                <a:srgbClr val="545454"/>
              </a:solidFill>
            </a:endParaRPr>
          </a:p>
          <a:p>
            <a:pPr marL="285750" indent="-285750">
              <a:buClr>
                <a:srgbClr val="545454"/>
              </a:buClr>
              <a:buFont typeface="Arial" pitchFamily="34" charset="0"/>
              <a:buChar char="•"/>
            </a:pPr>
            <a:endParaRPr lang="en-US" sz="1400"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2" name="Picture 1"/>
          <p:cNvPicPr>
            <a:picLocks noChangeAspect="1"/>
          </p:cNvPicPr>
          <p:nvPr/>
        </p:nvPicPr>
        <p:blipFill rotWithShape="1">
          <a:blip r:embed="rId2"/>
          <a:srcRect l="2943" t="32501" r="1927" b="45358"/>
          <a:stretch/>
        </p:blipFill>
        <p:spPr>
          <a:xfrm>
            <a:off x="0" y="4242487"/>
            <a:ext cx="12190413" cy="2550664"/>
          </a:xfrm>
          <a:prstGeom prst="rect">
            <a:avLst/>
          </a:prstGeom>
        </p:spPr>
      </p:pic>
      <p:sp>
        <p:nvSpPr>
          <p:cNvPr id="10" name="Oval 9"/>
          <p:cNvSpPr/>
          <p:nvPr/>
        </p:nvSpPr>
        <p:spPr>
          <a:xfrm>
            <a:off x="11565924" y="5255740"/>
            <a:ext cx="624489" cy="417377"/>
          </a:xfrm>
          <a:prstGeom prst="ellipse">
            <a:avLst/>
          </a:prstGeom>
          <a:noFill/>
          <a:ln>
            <a:solidFill>
              <a:schemeClr val="accent6"/>
            </a:solidFill>
          </a:ln>
          <a:effectLst>
            <a:glow rad="635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itle 4"/>
          <p:cNvSpPr>
            <a:spLocks noGrp="1"/>
          </p:cNvSpPr>
          <p:nvPr>
            <p:ph type="title"/>
          </p:nvPr>
        </p:nvSpPr>
        <p:spPr>
          <a:xfrm>
            <a:off x="4878861" y="486032"/>
            <a:ext cx="4800599" cy="609600"/>
          </a:xfrm>
        </p:spPr>
        <p:txBody>
          <a:bodyPr>
            <a:normAutofit fontScale="90000"/>
          </a:bodyPr>
          <a:lstStyle/>
          <a:p>
            <a:pPr algn="ctr"/>
            <a:r>
              <a:rPr lang="en-US" sz="3600" dirty="0"/>
              <a:t>Travel Authorization</a:t>
            </a:r>
            <a:r>
              <a:rPr lang="en-US" dirty="0" smtClean="0"/>
              <a:t/>
            </a:r>
            <a:br>
              <a:rPr lang="en-US" dirty="0" smtClean="0"/>
            </a:br>
            <a:r>
              <a:rPr lang="en-US" sz="2400" dirty="0"/>
              <a:t>-step by step-</a:t>
            </a:r>
          </a:p>
        </p:txBody>
      </p:sp>
    </p:spTree>
    <p:extLst>
      <p:ext uri="{BB962C8B-B14F-4D97-AF65-F5344CB8AC3E}">
        <p14:creationId xmlns:p14="http://schemas.microsoft.com/office/powerpoint/2010/main" val="1131075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5758" y="2362201"/>
            <a:ext cx="4800599" cy="609600"/>
          </a:xfrm>
        </p:spPr>
        <p:txBody>
          <a:bodyPr>
            <a:normAutofit fontScale="90000"/>
          </a:bodyPr>
          <a:lstStyle/>
          <a:p>
            <a:pPr algn="ctr"/>
            <a:r>
              <a:rPr lang="en-US" sz="3600" dirty="0"/>
              <a:t>Travel Authorization</a:t>
            </a:r>
            <a:r>
              <a:rPr lang="en-US" dirty="0" smtClean="0"/>
              <a:t/>
            </a:r>
            <a:br>
              <a:rPr lang="en-US" dirty="0" smtClean="0"/>
            </a:br>
            <a:r>
              <a:rPr lang="en-US" sz="2400" dirty="0"/>
              <a:t>-step by step-</a:t>
            </a:r>
          </a:p>
        </p:txBody>
      </p:sp>
      <p:sp>
        <p:nvSpPr>
          <p:cNvPr id="7" name="Text Placeholder 6"/>
          <p:cNvSpPr>
            <a:spLocks noGrp="1"/>
          </p:cNvSpPr>
          <p:nvPr>
            <p:ph type="body" sz="half" idx="2"/>
          </p:nvPr>
        </p:nvSpPr>
        <p:spPr>
          <a:xfrm>
            <a:off x="1267013" y="2970771"/>
            <a:ext cx="2781437" cy="2351903"/>
          </a:xfrm>
        </p:spPr>
        <p:txBody>
          <a:bodyPr>
            <a:normAutofit/>
          </a:bodyPr>
          <a:lstStyle/>
          <a:p>
            <a:pPr lvl="0">
              <a:buClr>
                <a:srgbClr val="545454"/>
              </a:buClr>
            </a:pPr>
            <a:endParaRPr lang="en-US" dirty="0"/>
          </a:p>
          <a:p>
            <a:pPr lvl="0">
              <a:buClr>
                <a:srgbClr val="545454"/>
              </a:buClr>
            </a:pPr>
            <a:endParaRPr lang="en-US" dirty="0">
              <a:solidFill>
                <a:srgbClr val="545454"/>
              </a:solidFill>
            </a:endParaRPr>
          </a:p>
          <a:p>
            <a:pPr marL="285750" indent="-285750">
              <a:buClr>
                <a:srgbClr val="545454"/>
              </a:buClr>
              <a:buFont typeface="Arial" pitchFamily="34" charset="0"/>
              <a:buChar char="•"/>
            </a:pPr>
            <a:r>
              <a:rPr lang="en-US" b="1" dirty="0" smtClean="0">
                <a:solidFill>
                  <a:srgbClr val="545454"/>
                </a:solidFill>
              </a:rPr>
              <a:t>Expenses Tab</a:t>
            </a:r>
            <a:endParaRPr lang="en-US" dirty="0">
              <a:solidFill>
                <a:srgbClr val="545454"/>
              </a:solidFill>
            </a:endParaRPr>
          </a:p>
          <a:p>
            <a:pPr marL="285750" indent="-285750">
              <a:buClr>
                <a:srgbClr val="545454"/>
              </a:buClr>
              <a:buFont typeface="Arial" pitchFamily="34" charset="0"/>
              <a:buChar char="•"/>
            </a:pPr>
            <a:r>
              <a:rPr lang="en-US" dirty="0">
                <a:solidFill>
                  <a:srgbClr val="545454"/>
                </a:solidFill>
              </a:rPr>
              <a:t>Expense Type Drop Down Box </a:t>
            </a:r>
            <a:r>
              <a:rPr lang="en-US" dirty="0" smtClean="0">
                <a:solidFill>
                  <a:srgbClr val="545454"/>
                </a:solidFill>
              </a:rPr>
              <a:t>lets you choose the type of expense </a:t>
            </a: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lvl="0">
              <a:buClr>
                <a:srgbClr val="545454"/>
              </a:buClr>
            </a:pPr>
            <a:endParaRPr lang="en-US" dirty="0">
              <a:solidFill>
                <a:srgbClr val="545454"/>
              </a:solidFill>
            </a:endParaRPr>
          </a:p>
          <a:p>
            <a:pPr lvl="1">
              <a:buClr>
                <a:srgbClr val="545454"/>
              </a:buClr>
            </a:pPr>
            <a:endParaRPr lang="en-US" dirty="0" smtClean="0">
              <a:solidFill>
                <a:srgbClr val="545454"/>
              </a:solidFill>
            </a:endParaRPr>
          </a:p>
          <a:p>
            <a:pPr marL="742950" lvl="1" indent="-285750">
              <a:buClr>
                <a:srgbClr val="545454"/>
              </a:buClr>
              <a:buFont typeface="Arial" pitchFamily="34" charset="0"/>
              <a:buChar char="•"/>
            </a:pPr>
            <a:endParaRPr lang="en-US" sz="1000" dirty="0">
              <a:solidFill>
                <a:srgbClr val="545454"/>
              </a:solidFill>
            </a:endParaRPr>
          </a:p>
          <a:p>
            <a:pPr marL="285750" indent="-285750">
              <a:buClr>
                <a:srgbClr val="545454"/>
              </a:buClr>
              <a:buFont typeface="Arial" pitchFamily="34" charset="0"/>
              <a:buChar char="•"/>
            </a:pPr>
            <a:endParaRPr lang="en-US" b="1" dirty="0">
              <a:solidFill>
                <a:srgbClr val="545454"/>
              </a:solidFill>
            </a:endParaRPr>
          </a:p>
          <a:p>
            <a:pPr marL="285750" indent="-285750">
              <a:buClr>
                <a:srgbClr val="545454"/>
              </a:buClr>
              <a:buFont typeface="Arial" pitchFamily="34" charset="0"/>
              <a:buChar char="•"/>
            </a:pPr>
            <a:endParaRPr lang="en-US" b="1" dirty="0" smtClean="0">
              <a:solidFill>
                <a:srgbClr val="545454"/>
              </a:solidFill>
            </a:endParaRPr>
          </a:p>
          <a:p>
            <a:pPr lvl="0">
              <a:buClr>
                <a:srgbClr val="545454"/>
              </a:buClr>
            </a:pPr>
            <a:endParaRPr lang="en-US" b="1" dirty="0" smtClean="0">
              <a:solidFill>
                <a:srgbClr val="545454"/>
              </a:solidFill>
            </a:endParaRPr>
          </a:p>
          <a:p>
            <a:pPr marL="285750" indent="-285750">
              <a:buClr>
                <a:srgbClr val="545454"/>
              </a:buClr>
              <a:buFont typeface="Arial" pitchFamily="34" charset="0"/>
              <a:buChar char="•"/>
            </a:pPr>
            <a:endParaRPr lang="en-US" sz="1400"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676" y="1268627"/>
            <a:ext cx="7563324" cy="4053016"/>
          </a:xfrm>
          <a:prstGeom prst="rect">
            <a:avLst/>
          </a:prstGeom>
        </p:spPr>
      </p:pic>
    </p:spTree>
    <p:extLst>
      <p:ext uri="{BB962C8B-B14F-4D97-AF65-F5344CB8AC3E}">
        <p14:creationId xmlns:p14="http://schemas.microsoft.com/office/powerpoint/2010/main" val="538686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1222289" y="1485901"/>
            <a:ext cx="8168845" cy="1257300"/>
          </a:xfrm>
        </p:spPr>
        <p:txBody>
          <a:bodyPr>
            <a:normAutofit lnSpcReduction="10000"/>
          </a:bodyPr>
          <a:lstStyle/>
          <a:p>
            <a:pPr lvl="0">
              <a:buClr>
                <a:srgbClr val="545454"/>
              </a:buClr>
            </a:pPr>
            <a:endParaRPr lang="en-US" dirty="0"/>
          </a:p>
          <a:p>
            <a:pPr lvl="0">
              <a:buClr>
                <a:srgbClr val="545454"/>
              </a:buClr>
            </a:pPr>
            <a:endParaRPr lang="en-US" dirty="0">
              <a:solidFill>
                <a:srgbClr val="545454"/>
              </a:solidFill>
            </a:endParaRPr>
          </a:p>
          <a:p>
            <a:pPr marL="285750" indent="-285750">
              <a:buClr>
                <a:srgbClr val="545454"/>
              </a:buClr>
              <a:buFont typeface="Arial" pitchFamily="34" charset="0"/>
              <a:buChar char="•"/>
            </a:pPr>
            <a:r>
              <a:rPr lang="en-US" b="1" dirty="0" smtClean="0">
                <a:solidFill>
                  <a:srgbClr val="545454"/>
                </a:solidFill>
              </a:rPr>
              <a:t>Expenses Tab</a:t>
            </a:r>
          </a:p>
          <a:p>
            <a:pPr marL="285750" indent="-285750">
              <a:buClr>
                <a:srgbClr val="545454"/>
              </a:buClr>
              <a:buFont typeface="Arial" pitchFamily="34" charset="0"/>
              <a:buChar char="•"/>
            </a:pPr>
            <a:endParaRPr lang="en-US" b="1" dirty="0" smtClean="0">
              <a:solidFill>
                <a:srgbClr val="545454"/>
              </a:solidFill>
            </a:endParaRPr>
          </a:p>
          <a:p>
            <a:pPr marL="742950" lvl="1" indent="-285750">
              <a:buClr>
                <a:srgbClr val="545454"/>
              </a:buClr>
              <a:buFont typeface="Arial" pitchFamily="34" charset="0"/>
              <a:buChar char="•"/>
            </a:pPr>
            <a:r>
              <a:rPr lang="en-US" dirty="0">
                <a:solidFill>
                  <a:srgbClr val="545454"/>
                </a:solidFill>
              </a:rPr>
              <a:t>Notice expense amounts saved as they are added</a:t>
            </a: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lvl="0">
              <a:buClr>
                <a:srgbClr val="545454"/>
              </a:buCl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lvl="0">
              <a:buClr>
                <a:srgbClr val="545454"/>
              </a:buClr>
            </a:pPr>
            <a:endParaRPr lang="en-US" dirty="0">
              <a:solidFill>
                <a:srgbClr val="545454"/>
              </a:solidFill>
            </a:endParaRPr>
          </a:p>
          <a:p>
            <a:pPr lvl="1">
              <a:buClr>
                <a:srgbClr val="545454"/>
              </a:buClr>
            </a:pPr>
            <a:endParaRPr lang="en-US" dirty="0" smtClean="0">
              <a:solidFill>
                <a:srgbClr val="545454"/>
              </a:solidFill>
            </a:endParaRPr>
          </a:p>
          <a:p>
            <a:pPr marL="742950" lvl="1" indent="-285750">
              <a:buClr>
                <a:srgbClr val="545454"/>
              </a:buClr>
              <a:buFont typeface="Arial" pitchFamily="34" charset="0"/>
              <a:buChar char="•"/>
            </a:pPr>
            <a:endParaRPr lang="en-US" sz="1000" dirty="0">
              <a:solidFill>
                <a:srgbClr val="545454"/>
              </a:solidFill>
            </a:endParaRPr>
          </a:p>
          <a:p>
            <a:pPr marL="285750" indent="-285750">
              <a:buClr>
                <a:srgbClr val="545454"/>
              </a:buClr>
              <a:buFont typeface="Arial" pitchFamily="34" charset="0"/>
              <a:buChar char="•"/>
            </a:pPr>
            <a:endParaRPr lang="en-US" b="1" dirty="0">
              <a:solidFill>
                <a:srgbClr val="545454"/>
              </a:solidFill>
            </a:endParaRPr>
          </a:p>
          <a:p>
            <a:pPr marL="285750" indent="-285750">
              <a:buClr>
                <a:srgbClr val="545454"/>
              </a:buClr>
              <a:buFont typeface="Arial" pitchFamily="34" charset="0"/>
              <a:buChar char="•"/>
            </a:pPr>
            <a:endParaRPr lang="en-US" b="1" dirty="0" smtClean="0">
              <a:solidFill>
                <a:srgbClr val="545454"/>
              </a:solidFill>
            </a:endParaRPr>
          </a:p>
          <a:p>
            <a:pPr lvl="0">
              <a:buClr>
                <a:srgbClr val="545454"/>
              </a:buClr>
            </a:pPr>
            <a:endParaRPr lang="en-US" b="1" dirty="0" smtClean="0">
              <a:solidFill>
                <a:srgbClr val="545454"/>
              </a:solidFill>
            </a:endParaRPr>
          </a:p>
          <a:p>
            <a:pPr marL="285750" indent="-285750">
              <a:buClr>
                <a:srgbClr val="545454"/>
              </a:buClr>
              <a:buFont typeface="Arial" pitchFamily="34" charset="0"/>
              <a:buChar char="•"/>
            </a:pPr>
            <a:endParaRPr lang="en-US" sz="1400"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itle 4"/>
          <p:cNvSpPr txBox="1">
            <a:spLocks/>
          </p:cNvSpPr>
          <p:nvPr/>
        </p:nvSpPr>
        <p:spPr>
          <a:xfrm>
            <a:off x="5108490" y="390268"/>
            <a:ext cx="4800599" cy="609600"/>
          </a:xfrm>
          <a:prstGeom prst="rect">
            <a:avLst/>
          </a:prstGeom>
        </p:spPr>
        <p:txBody>
          <a:bodyPr vert="horz" lIns="91440" tIns="45720" rIns="91440" bIns="45720" rtlCol="0" anchor="b">
            <a:normAutofit fontScale="67500" lnSpcReduction="2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3600" dirty="0" smtClean="0"/>
              <a:t>Travel Authorization</a:t>
            </a:r>
            <a:r>
              <a:rPr lang="en-US" dirty="0" smtClean="0"/>
              <a:t/>
            </a:r>
            <a:br>
              <a:rPr lang="en-US" dirty="0" smtClean="0"/>
            </a:br>
            <a:r>
              <a:rPr lang="en-US" sz="2400" dirty="0" smtClean="0"/>
              <a:t>-step by step-</a:t>
            </a:r>
            <a:endParaRPr lang="en-US" sz="2400" dirty="0"/>
          </a:p>
        </p:txBody>
      </p:sp>
      <p:pic>
        <p:nvPicPr>
          <p:cNvPr id="8" name="Picture 7"/>
          <p:cNvPicPr>
            <a:picLocks noChangeAspect="1"/>
          </p:cNvPicPr>
          <p:nvPr/>
        </p:nvPicPr>
        <p:blipFill rotWithShape="1">
          <a:blip r:embed="rId2"/>
          <a:srcRect l="2943" t="32501" r="1927" b="45358"/>
          <a:stretch/>
        </p:blipFill>
        <p:spPr>
          <a:xfrm>
            <a:off x="0" y="3476368"/>
            <a:ext cx="12190413" cy="3275594"/>
          </a:xfrm>
          <a:prstGeom prst="rect">
            <a:avLst/>
          </a:prstGeom>
        </p:spPr>
      </p:pic>
    </p:spTree>
    <p:extLst>
      <p:ext uri="{BB962C8B-B14F-4D97-AF65-F5344CB8AC3E}">
        <p14:creationId xmlns:p14="http://schemas.microsoft.com/office/powerpoint/2010/main" val="1715615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1295401" y="1217244"/>
            <a:ext cx="10319950" cy="2222156"/>
          </a:xfrm>
        </p:spPr>
        <p:txBody>
          <a:bodyPr>
            <a:normAutofit/>
          </a:bodyPr>
          <a:lstStyle/>
          <a:p>
            <a:pPr lvl="0">
              <a:buClr>
                <a:srgbClr val="545454"/>
              </a:buClr>
            </a:pPr>
            <a:endParaRPr lang="en-US" dirty="0"/>
          </a:p>
          <a:p>
            <a:pPr lvl="0">
              <a:buClr>
                <a:srgbClr val="545454"/>
              </a:buClr>
            </a:pPr>
            <a:endParaRPr lang="en-US" dirty="0">
              <a:solidFill>
                <a:srgbClr val="545454"/>
              </a:solidFill>
            </a:endParaRPr>
          </a:p>
          <a:p>
            <a:pPr marL="285750" indent="-285750">
              <a:buClr>
                <a:srgbClr val="545454"/>
              </a:buClr>
              <a:buFont typeface="Arial" pitchFamily="34" charset="0"/>
              <a:buChar char="•"/>
            </a:pPr>
            <a:r>
              <a:rPr lang="en-US" b="1" dirty="0" smtClean="0">
                <a:solidFill>
                  <a:srgbClr val="545454"/>
                </a:solidFill>
              </a:rPr>
              <a:t>Trip Detail Estimate Total Tab</a:t>
            </a:r>
          </a:p>
          <a:p>
            <a:pPr marL="285750" indent="-285750">
              <a:buClr>
                <a:srgbClr val="545454"/>
              </a:buClr>
              <a:buFont typeface="Arial" pitchFamily="34" charset="0"/>
              <a:buChar char="•"/>
            </a:pPr>
            <a:r>
              <a:rPr lang="en-US" dirty="0">
                <a:solidFill>
                  <a:srgbClr val="545454"/>
                </a:solidFill>
              </a:rPr>
              <a:t>Provides a summary of all the estimated expenses and </a:t>
            </a:r>
            <a:r>
              <a:rPr lang="en-US" dirty="0" smtClean="0">
                <a:solidFill>
                  <a:srgbClr val="545454"/>
                </a:solidFill>
              </a:rPr>
              <a:t>encumbrances</a:t>
            </a:r>
            <a:endParaRPr lang="en-US" dirty="0">
              <a:solidFill>
                <a:srgbClr val="545454"/>
              </a:solidFill>
            </a:endParaRPr>
          </a:p>
          <a:p>
            <a:pPr marL="285750" indent="-285750">
              <a:buClr>
                <a:srgbClr val="545454"/>
              </a:buClr>
              <a:buFont typeface="Arial" pitchFamily="34" charset="0"/>
              <a:buChar char="•"/>
            </a:pPr>
            <a:r>
              <a:rPr lang="en-US" dirty="0">
                <a:solidFill>
                  <a:srgbClr val="545454"/>
                </a:solidFill>
              </a:rPr>
              <a:t>Allows for Manual Per Diem </a:t>
            </a:r>
            <a:r>
              <a:rPr lang="en-US" dirty="0" smtClean="0">
                <a:solidFill>
                  <a:srgbClr val="545454"/>
                </a:solidFill>
              </a:rPr>
              <a:t>Adjustments</a:t>
            </a:r>
            <a:endParaRPr lang="en-US" dirty="0">
              <a:solidFill>
                <a:srgbClr val="545454"/>
              </a:solidFill>
            </a:endParaRPr>
          </a:p>
          <a:p>
            <a:pPr marL="285750" indent="-285750">
              <a:buClr>
                <a:srgbClr val="545454"/>
              </a:buClr>
              <a:buFont typeface="Arial" pitchFamily="34" charset="0"/>
              <a:buChar char="•"/>
            </a:pPr>
            <a:r>
              <a:rPr lang="en-US" dirty="0" smtClean="0">
                <a:solidFill>
                  <a:srgbClr val="545454"/>
                </a:solidFill>
              </a:rPr>
              <a:t>Travel Expense Limit – if one is entered then it carries here and does not let the traveler be reimbursed above that amount regardless of total expenses</a:t>
            </a:r>
            <a:endParaRPr lang="en-US" dirty="0">
              <a:solidFill>
                <a:srgbClr val="545454"/>
              </a:solidFill>
            </a:endParaRPr>
          </a:p>
          <a:p>
            <a:pPr marL="285750" indent="-285750">
              <a:buClr>
                <a:srgbClr val="545454"/>
              </a:buClr>
              <a:buFont typeface="Arial" pitchFamily="34" charset="0"/>
              <a:buChar char="•"/>
            </a:pPr>
            <a:r>
              <a:rPr lang="en-US" dirty="0">
                <a:solidFill>
                  <a:srgbClr val="545454"/>
                </a:solidFill>
              </a:rPr>
              <a:t>Total can be recalculated as necessary by clicking “recalculate” button</a:t>
            </a: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marL="285750" indent="-285750">
              <a:buClr>
                <a:srgbClr val="545454"/>
              </a:buClr>
              <a:buFont typeface="Arial" pitchFamily="34" charset="0"/>
              <a:buChar char="•"/>
            </a:pPr>
            <a:endParaRPr lang="en-US" dirty="0">
              <a:solidFill>
                <a:srgbClr val="545454"/>
              </a:solidFill>
            </a:endParaRPr>
          </a:p>
          <a:p>
            <a:pPr lvl="0">
              <a:buClr>
                <a:srgbClr val="545454"/>
              </a:buClr>
            </a:pPr>
            <a:endParaRPr lang="en-US" dirty="0">
              <a:solidFill>
                <a:srgbClr val="545454"/>
              </a:solidFill>
            </a:endParaRPr>
          </a:p>
          <a:p>
            <a:pPr lvl="1">
              <a:buClr>
                <a:srgbClr val="545454"/>
              </a:buClr>
            </a:pPr>
            <a:endParaRPr lang="en-US" dirty="0" smtClean="0">
              <a:solidFill>
                <a:srgbClr val="545454"/>
              </a:solidFill>
            </a:endParaRPr>
          </a:p>
          <a:p>
            <a:pPr marL="742950" lvl="1" indent="-285750">
              <a:buClr>
                <a:srgbClr val="545454"/>
              </a:buClr>
              <a:buFont typeface="Arial" pitchFamily="34" charset="0"/>
              <a:buChar char="•"/>
            </a:pPr>
            <a:endParaRPr lang="en-US" sz="1000" dirty="0">
              <a:solidFill>
                <a:srgbClr val="545454"/>
              </a:solidFill>
            </a:endParaRPr>
          </a:p>
          <a:p>
            <a:pPr marL="285750" indent="-285750">
              <a:buClr>
                <a:srgbClr val="545454"/>
              </a:buClr>
              <a:buFont typeface="Arial" pitchFamily="34" charset="0"/>
              <a:buChar char="•"/>
            </a:pPr>
            <a:endParaRPr lang="en-US" b="1" dirty="0">
              <a:solidFill>
                <a:srgbClr val="545454"/>
              </a:solidFill>
            </a:endParaRPr>
          </a:p>
          <a:p>
            <a:pPr marL="285750" indent="-285750">
              <a:buClr>
                <a:srgbClr val="545454"/>
              </a:buClr>
              <a:buFont typeface="Arial" pitchFamily="34" charset="0"/>
              <a:buChar char="•"/>
            </a:pPr>
            <a:endParaRPr lang="en-US" b="1" dirty="0" smtClean="0">
              <a:solidFill>
                <a:srgbClr val="545454"/>
              </a:solidFill>
            </a:endParaRPr>
          </a:p>
          <a:p>
            <a:pPr lvl="0">
              <a:buClr>
                <a:srgbClr val="545454"/>
              </a:buClr>
            </a:pPr>
            <a:endParaRPr lang="en-US" b="1" dirty="0" smtClean="0">
              <a:solidFill>
                <a:srgbClr val="545454"/>
              </a:solidFill>
            </a:endParaRPr>
          </a:p>
          <a:p>
            <a:pPr marL="285750" indent="-285750">
              <a:buClr>
                <a:srgbClr val="545454"/>
              </a:buClr>
              <a:buFont typeface="Arial" pitchFamily="34" charset="0"/>
              <a:buChar char="•"/>
            </a:pPr>
            <a:endParaRPr lang="en-US" sz="1400"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Title 4"/>
          <p:cNvSpPr txBox="1">
            <a:spLocks/>
          </p:cNvSpPr>
          <p:nvPr/>
        </p:nvSpPr>
        <p:spPr>
          <a:xfrm>
            <a:off x="3312641" y="431458"/>
            <a:ext cx="4800599" cy="609600"/>
          </a:xfrm>
          <a:prstGeom prst="rect">
            <a:avLst/>
          </a:prstGeom>
        </p:spPr>
        <p:txBody>
          <a:bodyPr vert="horz" lIns="91440" tIns="45720" rIns="91440" bIns="45720" rtlCol="0" anchor="b">
            <a:normAutofit fontScale="67500" lnSpcReduction="2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3600" dirty="0" smtClean="0"/>
              <a:t>Travel Authorization</a:t>
            </a:r>
            <a:r>
              <a:rPr lang="en-US" dirty="0" smtClean="0"/>
              <a:t/>
            </a:r>
            <a:br>
              <a:rPr lang="en-US" dirty="0" smtClean="0"/>
            </a:br>
            <a:r>
              <a:rPr lang="en-US" sz="2400" dirty="0" smtClean="0"/>
              <a:t>-step by step-</a:t>
            </a:r>
            <a:endParaRPr lang="en-US" sz="2400" dirty="0"/>
          </a:p>
        </p:txBody>
      </p:sp>
      <p:pic>
        <p:nvPicPr>
          <p:cNvPr id="3" name="Picture 2"/>
          <p:cNvPicPr>
            <a:picLocks noChangeAspect="1"/>
          </p:cNvPicPr>
          <p:nvPr/>
        </p:nvPicPr>
        <p:blipFill rotWithShape="1">
          <a:blip r:embed="rId2"/>
          <a:srcRect l="3049" t="47013" r="10733" b="35585"/>
          <a:stretch/>
        </p:blipFill>
        <p:spPr>
          <a:xfrm>
            <a:off x="98854" y="3439400"/>
            <a:ext cx="11936626" cy="3393989"/>
          </a:xfrm>
          <a:prstGeom prst="rect">
            <a:avLst/>
          </a:prstGeom>
        </p:spPr>
      </p:pic>
      <p:sp>
        <p:nvSpPr>
          <p:cNvPr id="5" name="Oval 4"/>
          <p:cNvSpPr/>
          <p:nvPr/>
        </p:nvSpPr>
        <p:spPr>
          <a:xfrm>
            <a:off x="6244281" y="6491415"/>
            <a:ext cx="799070" cy="3665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564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1208240" y="1981200"/>
            <a:ext cx="3276751" cy="4876800"/>
          </a:xfrm>
        </p:spPr>
        <p:txBody>
          <a:bodyPr>
            <a:norm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Accounting Lines Tab</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smtClean="0"/>
              <a:t>Account Number will default to account associated with traveler TEM Profile</a:t>
            </a:r>
          </a:p>
          <a:p>
            <a:pPr marL="742950" lvl="1" indent="-285750">
              <a:buFont typeface="Arial" panose="020B0604020202020204" pitchFamily="34" charset="0"/>
              <a:buChar char="•"/>
            </a:pPr>
            <a:r>
              <a:rPr lang="en-US" dirty="0" smtClean="0"/>
              <a:t>This can be changed to any account in this section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Multiple accounts can be added for split funding </a:t>
            </a:r>
          </a:p>
          <a:p>
            <a:pPr marL="742950" lvl="1" indent="-285750">
              <a:buFont typeface="Arial" panose="020B0604020202020204" pitchFamily="34" charset="0"/>
              <a:buChar char="•"/>
            </a:pPr>
            <a:r>
              <a:rPr lang="en-US" dirty="0" smtClean="0"/>
              <a:t>Will not pull forward on TR document</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TA accounting lines only use object code 6050-Travel Encumbrances since this only books the encumbrance and not actual expenses</a:t>
            </a:r>
          </a:p>
          <a:p>
            <a:pPr marL="285750" indent="-285750">
              <a:buFont typeface="Arial" panose="020B0604020202020204" pitchFamily="34" charset="0"/>
              <a:buChar char="•"/>
            </a:pPr>
            <a:endParaRPr lang="en-US" dirty="0"/>
          </a:p>
          <a:p>
            <a:endParaRPr lang="en-US" b="1" dirty="0" smtClean="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endParaRPr lang="en-US" dirty="0" smtClean="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453" y="82377"/>
            <a:ext cx="7386547" cy="5321643"/>
          </a:xfrm>
          <a:prstGeom prst="rect">
            <a:avLst/>
          </a:prstGeom>
        </p:spPr>
      </p:pic>
      <p:sp>
        <p:nvSpPr>
          <p:cNvPr id="10" name="TextBox 9"/>
          <p:cNvSpPr txBox="1"/>
          <p:nvPr/>
        </p:nvSpPr>
        <p:spPr>
          <a:xfrm>
            <a:off x="7257022" y="3619583"/>
            <a:ext cx="3124200" cy="286232"/>
          </a:xfrm>
          <a:prstGeom prst="rect">
            <a:avLst/>
          </a:prstGeom>
          <a:noFill/>
        </p:spPr>
        <p:txBody>
          <a:bodyPr wrap="square" rtlCol="0">
            <a:spAutoFit/>
          </a:bodyPr>
          <a:lstStyle/>
          <a:p>
            <a:pPr>
              <a:lnSpc>
                <a:spcPct val="90000"/>
              </a:lnSpc>
            </a:pPr>
            <a:r>
              <a:rPr lang="en-US" sz="1400" b="1" dirty="0">
                <a:solidFill>
                  <a:srgbClr val="FF0000"/>
                </a:solidFill>
              </a:rPr>
              <a:t>Account added for split funding</a:t>
            </a:r>
          </a:p>
        </p:txBody>
      </p:sp>
      <p:sp>
        <p:nvSpPr>
          <p:cNvPr id="12" name="TextBox 11"/>
          <p:cNvSpPr txBox="1"/>
          <p:nvPr/>
        </p:nvSpPr>
        <p:spPr>
          <a:xfrm>
            <a:off x="7355876" y="2447216"/>
            <a:ext cx="3124200" cy="286232"/>
          </a:xfrm>
          <a:prstGeom prst="rect">
            <a:avLst/>
          </a:prstGeom>
          <a:noFill/>
        </p:spPr>
        <p:txBody>
          <a:bodyPr wrap="square" rtlCol="0">
            <a:spAutoFit/>
          </a:bodyPr>
          <a:lstStyle/>
          <a:p>
            <a:pPr>
              <a:lnSpc>
                <a:spcPct val="90000"/>
              </a:lnSpc>
            </a:pPr>
            <a:r>
              <a:rPr lang="en-US" sz="1400" b="1" dirty="0">
                <a:solidFill>
                  <a:srgbClr val="FF0000"/>
                </a:solidFill>
              </a:rPr>
              <a:t>Default account from TEM Profile</a:t>
            </a:r>
          </a:p>
        </p:txBody>
      </p:sp>
      <p:cxnSp>
        <p:nvCxnSpPr>
          <p:cNvPr id="13" name="Straight Arrow Connector 12"/>
          <p:cNvCxnSpPr/>
          <p:nvPr/>
        </p:nvCxnSpPr>
        <p:spPr>
          <a:xfrm flipH="1">
            <a:off x="6295769" y="3825479"/>
            <a:ext cx="812972" cy="22345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369651" y="2683255"/>
            <a:ext cx="986225" cy="3902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itle 4"/>
          <p:cNvSpPr>
            <a:spLocks noGrp="1"/>
          </p:cNvSpPr>
          <p:nvPr>
            <p:ph type="title"/>
          </p:nvPr>
        </p:nvSpPr>
        <p:spPr>
          <a:xfrm>
            <a:off x="381002" y="1583724"/>
            <a:ext cx="4800599" cy="609600"/>
          </a:xfrm>
        </p:spPr>
        <p:txBody>
          <a:bodyPr>
            <a:normAutofit fontScale="90000"/>
          </a:bodyPr>
          <a:lstStyle/>
          <a:p>
            <a:pPr algn="ctr"/>
            <a:r>
              <a:rPr lang="en-US" sz="3600" dirty="0"/>
              <a:t>Travel Authorization</a:t>
            </a:r>
            <a:r>
              <a:rPr lang="en-US" dirty="0" smtClean="0"/>
              <a:t/>
            </a:r>
            <a:br>
              <a:rPr lang="en-US" dirty="0" smtClean="0"/>
            </a:br>
            <a:r>
              <a:rPr lang="en-US" sz="2400" dirty="0"/>
              <a:t>-step by step-</a:t>
            </a:r>
          </a:p>
        </p:txBody>
      </p:sp>
    </p:spTree>
    <p:extLst>
      <p:ext uri="{BB962C8B-B14F-4D97-AF65-F5344CB8AC3E}">
        <p14:creationId xmlns:p14="http://schemas.microsoft.com/office/powerpoint/2010/main" val="3333725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Travel Authorization</a:t>
            </a:r>
            <a:br>
              <a:rPr lang="en-US" dirty="0"/>
            </a:br>
            <a:r>
              <a:rPr lang="en-US" sz="3200" dirty="0"/>
              <a:t>-step by step-</a:t>
            </a:r>
            <a:endParaRPr lang="en-US" dirty="0"/>
          </a:p>
        </p:txBody>
      </p:sp>
      <p:sp>
        <p:nvSpPr>
          <p:cNvPr id="6" name="Content Placeholder 5"/>
          <p:cNvSpPr>
            <a:spLocks noGrp="1"/>
          </p:cNvSpPr>
          <p:nvPr>
            <p:ph idx="1"/>
          </p:nvPr>
        </p:nvSpPr>
        <p:spPr>
          <a:xfrm>
            <a:off x="609600" y="1600202"/>
            <a:ext cx="10972800" cy="895864"/>
          </a:xfrm>
        </p:spPr>
        <p:txBody>
          <a:bodyPr>
            <a:noAutofit/>
          </a:bodyPr>
          <a:lstStyle/>
          <a:p>
            <a:r>
              <a:rPr lang="en-US" sz="1600" dirty="0" smtClean="0"/>
              <a:t>Ad Hoc Recipients 	</a:t>
            </a:r>
          </a:p>
          <a:p>
            <a:pPr lvl="1"/>
            <a:r>
              <a:rPr lang="en-US" sz="1400" dirty="0" smtClean="0"/>
              <a:t>Document will automatically route to Fiscal Officer and Traveler (only for travel advance). If the Fiscal Officer is not the traveler’s Supervisor, an “Approve” ad hoc must be sent to them by searching for their name.</a:t>
            </a:r>
            <a:endParaRPr lang="en-US" sz="1400" dirty="0"/>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7125" b="24782"/>
          <a:stretch/>
        </p:blipFill>
        <p:spPr bwMode="auto">
          <a:xfrm>
            <a:off x="0" y="2377377"/>
            <a:ext cx="10196186" cy="139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5844" b="48453"/>
          <a:stretch/>
        </p:blipFill>
        <p:spPr bwMode="auto">
          <a:xfrm>
            <a:off x="0" y="3718561"/>
            <a:ext cx="10196186" cy="1944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5373" b="26021"/>
          <a:stretch/>
        </p:blipFill>
        <p:spPr bwMode="auto">
          <a:xfrm>
            <a:off x="0" y="5663517"/>
            <a:ext cx="10196186" cy="1194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277410" y="2603575"/>
            <a:ext cx="1341120" cy="4625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93694" y="3148311"/>
            <a:ext cx="1341120" cy="4525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113962" y="2757470"/>
            <a:ext cx="1341120" cy="6311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604556" y="3271036"/>
            <a:ext cx="1341120" cy="6311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546" y="5431781"/>
            <a:ext cx="1067218" cy="2317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70934" y="6100175"/>
            <a:ext cx="1149055" cy="7345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3505536" y="4437888"/>
            <a:ext cx="81076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198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5755" y="1368489"/>
            <a:ext cx="4800599" cy="609600"/>
          </a:xfrm>
        </p:spPr>
        <p:txBody>
          <a:bodyPr>
            <a:normAutofit fontScale="90000"/>
          </a:bodyPr>
          <a:lstStyle/>
          <a:p>
            <a:pPr algn="ctr"/>
            <a:r>
              <a:rPr lang="en-US" sz="3600" dirty="0"/>
              <a:t>Travel </a:t>
            </a:r>
            <a:r>
              <a:rPr lang="en-US" sz="3600" dirty="0" smtClean="0"/>
              <a:t>Authorization</a:t>
            </a:r>
            <a:r>
              <a:rPr lang="en-US" dirty="0" smtClean="0"/>
              <a:t/>
            </a:r>
            <a:br>
              <a:rPr lang="en-US" dirty="0" smtClean="0"/>
            </a:br>
            <a:r>
              <a:rPr lang="en-US" sz="2400" dirty="0"/>
              <a:t>-step by step-</a:t>
            </a:r>
          </a:p>
        </p:txBody>
      </p:sp>
      <p:sp>
        <p:nvSpPr>
          <p:cNvPr id="7" name="Text Placeholder 6"/>
          <p:cNvSpPr>
            <a:spLocks noGrp="1"/>
          </p:cNvSpPr>
          <p:nvPr>
            <p:ph type="body" sz="half" idx="2"/>
          </p:nvPr>
        </p:nvSpPr>
        <p:spPr>
          <a:xfrm>
            <a:off x="1257299" y="1600200"/>
            <a:ext cx="3886200" cy="4876800"/>
          </a:xfrm>
        </p:spPr>
        <p:txBody>
          <a:bodyPr>
            <a:normAutofit/>
          </a:bodyPr>
          <a:lstStyle/>
          <a:p>
            <a:pPr marL="285750" indent="-285750">
              <a:buFont typeface="Arial" panose="020B0604020202020204" pitchFamily="34" charset="0"/>
              <a:buChar char="•"/>
            </a:pPr>
            <a:endParaRPr lang="en-US" dirty="0" smtClean="0"/>
          </a:p>
          <a:p>
            <a:endParaRPr lang="en-US" b="1" dirty="0" smtClean="0"/>
          </a:p>
          <a:p>
            <a:pPr marL="285750" indent="-285750">
              <a:buFont typeface="Arial" panose="020B0604020202020204" pitchFamily="34" charset="0"/>
              <a:buChar char="•"/>
            </a:pPr>
            <a:r>
              <a:rPr lang="en-US" b="1" dirty="0" smtClean="0"/>
              <a:t>Travel Authorization document has ten unique tabs</a:t>
            </a:r>
          </a:p>
          <a:p>
            <a:pPr marL="285750" indent="-285750">
              <a:buFont typeface="Arial" panose="020B0604020202020204" pitchFamily="34" charset="0"/>
              <a:buChar char="•"/>
            </a:pPr>
            <a:endParaRPr lang="en-US" dirty="0" smtClean="0"/>
          </a:p>
          <a:p>
            <a:pPr marL="285750" indent="-285750">
              <a:buClr>
                <a:srgbClr val="545454"/>
              </a:buClr>
              <a:buFont typeface="Arial" pitchFamily="34" charset="0"/>
              <a:buChar char="•"/>
            </a:pPr>
            <a:r>
              <a:rPr lang="en-US" dirty="0"/>
              <a:t>Document overview</a:t>
            </a:r>
          </a:p>
          <a:p>
            <a:pPr marL="285750" indent="-285750">
              <a:buFont typeface="Arial" panose="020B0604020202020204" pitchFamily="34" charset="0"/>
              <a:buChar char="•"/>
            </a:pPr>
            <a:r>
              <a:rPr lang="en-US" dirty="0"/>
              <a:t>Trip </a:t>
            </a:r>
            <a:r>
              <a:rPr lang="en-US" dirty="0" smtClean="0"/>
              <a:t>Overview</a:t>
            </a:r>
            <a:endParaRPr lang="en-US" dirty="0"/>
          </a:p>
          <a:p>
            <a:pPr marL="285750" indent="-285750">
              <a:buFont typeface="Arial" panose="020B0604020202020204" pitchFamily="34" charset="0"/>
              <a:buChar char="•"/>
            </a:pPr>
            <a:r>
              <a:rPr lang="en-US" dirty="0"/>
              <a:t>Travel Advance </a:t>
            </a:r>
          </a:p>
          <a:p>
            <a:pPr marL="285750" indent="-285750">
              <a:buFont typeface="Arial" panose="020B0604020202020204" pitchFamily="34" charset="0"/>
              <a:buChar char="•"/>
            </a:pPr>
            <a:r>
              <a:rPr lang="en-US" dirty="0" smtClean="0"/>
              <a:t>Emergency </a:t>
            </a:r>
            <a:r>
              <a:rPr lang="en-US" dirty="0"/>
              <a:t>Contact </a:t>
            </a:r>
            <a:r>
              <a:rPr lang="en-US" dirty="0" smtClean="0"/>
              <a:t>Information</a:t>
            </a:r>
            <a:endParaRPr lang="en-US" dirty="0"/>
          </a:p>
          <a:p>
            <a:pPr marL="285750" indent="-285750">
              <a:buFont typeface="Arial" panose="020B0604020202020204" pitchFamily="34" charset="0"/>
              <a:buChar char="•"/>
            </a:pPr>
            <a:r>
              <a:rPr lang="en-US" dirty="0"/>
              <a:t>Special Circumstances</a:t>
            </a:r>
          </a:p>
          <a:p>
            <a:pPr marL="285750" indent="-285750">
              <a:buFont typeface="Arial" panose="020B0604020202020204" pitchFamily="34" charset="0"/>
              <a:buChar char="•"/>
            </a:pPr>
            <a:r>
              <a:rPr lang="en-US" dirty="0" smtClean="0"/>
              <a:t>Group </a:t>
            </a:r>
            <a:r>
              <a:rPr lang="en-US" dirty="0"/>
              <a:t>Travel </a:t>
            </a:r>
            <a:endParaRPr lang="en-US" dirty="0" smtClean="0"/>
          </a:p>
          <a:p>
            <a:pPr marL="285750" indent="-285750">
              <a:buFont typeface="Arial" panose="020B0604020202020204" pitchFamily="34" charset="0"/>
              <a:buChar char="•"/>
            </a:pPr>
            <a:r>
              <a:rPr lang="en-US" dirty="0" smtClean="0"/>
              <a:t>Estimated </a:t>
            </a:r>
            <a:r>
              <a:rPr lang="en-US" dirty="0"/>
              <a:t>Per Diem </a:t>
            </a:r>
            <a:r>
              <a:rPr lang="en-US" dirty="0" smtClean="0"/>
              <a:t>Expenses </a:t>
            </a:r>
            <a:endParaRPr lang="en-US" dirty="0"/>
          </a:p>
          <a:p>
            <a:pPr marL="285750" indent="-285750">
              <a:buFont typeface="Arial" panose="020B0604020202020204" pitchFamily="34" charset="0"/>
              <a:buChar char="•"/>
            </a:pPr>
            <a:r>
              <a:rPr lang="en-US" dirty="0" smtClean="0"/>
              <a:t>Expenses</a:t>
            </a:r>
            <a:endParaRPr lang="en-US" dirty="0"/>
          </a:p>
          <a:p>
            <a:pPr marL="285750" indent="-285750">
              <a:buFont typeface="Arial" panose="020B0604020202020204" pitchFamily="34" charset="0"/>
              <a:buChar char="•"/>
            </a:pPr>
            <a:r>
              <a:rPr lang="en-US" dirty="0"/>
              <a:t>Trip Detail Estimate </a:t>
            </a:r>
            <a:r>
              <a:rPr lang="en-US" dirty="0" smtClean="0"/>
              <a:t>Total</a:t>
            </a:r>
            <a:endParaRPr lang="en-US" dirty="0"/>
          </a:p>
          <a:p>
            <a:pPr marL="285750" indent="-285750">
              <a:buFont typeface="Arial" panose="020B0604020202020204" pitchFamily="34" charset="0"/>
              <a:buChar char="•"/>
            </a:pPr>
            <a:r>
              <a:rPr lang="en-US" dirty="0"/>
              <a:t>Accounting </a:t>
            </a:r>
            <a:r>
              <a:rPr lang="en-US" dirty="0" smtClean="0"/>
              <a:t>Lines </a:t>
            </a:r>
          </a:p>
          <a:p>
            <a:pPr marL="742950" lvl="1" indent="-285750">
              <a:buFont typeface="Arial" panose="020B0604020202020204" pitchFamily="34" charset="0"/>
              <a:buChar char="•"/>
            </a:pPr>
            <a:r>
              <a:rPr lang="en-US" dirty="0" smtClean="0"/>
              <a:t>This section pulls in the account number from the Traveler’s TEM Profile, but can be changed to any account number</a:t>
            </a:r>
          </a:p>
          <a:p>
            <a:pPr marL="742950" lvl="1" indent="-285750">
              <a:buFont typeface="Arial" panose="020B0604020202020204" pitchFamily="34" charset="0"/>
              <a:buChar char="•"/>
            </a:pPr>
            <a:r>
              <a:rPr lang="en-US" dirty="0" smtClean="0"/>
              <a:t>The document will route to the account number used in this section</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4663" y="0"/>
            <a:ext cx="7027337" cy="5551295"/>
          </a:xfrm>
          <a:prstGeom prst="rect">
            <a:avLst/>
          </a:prstGeom>
        </p:spPr>
      </p:pic>
      <p:sp>
        <p:nvSpPr>
          <p:cNvPr id="8" name="Left Brace 7"/>
          <p:cNvSpPr/>
          <p:nvPr/>
        </p:nvSpPr>
        <p:spPr>
          <a:xfrm rot="10800000">
            <a:off x="10365259" y="1978089"/>
            <a:ext cx="1143000" cy="3481538"/>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w="0">
                <a:solidFill>
                  <a:srgbClr val="FF0000"/>
                </a:solidFill>
              </a:ln>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97585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626" y="1476633"/>
            <a:ext cx="4800599" cy="609600"/>
          </a:xfrm>
        </p:spPr>
        <p:txBody>
          <a:bodyPr>
            <a:normAutofit fontScale="90000"/>
          </a:bodyPr>
          <a:lstStyle/>
          <a:p>
            <a:pPr algn="ctr"/>
            <a:r>
              <a:rPr lang="en-US" sz="3600" dirty="0"/>
              <a:t>Travel Authorization</a:t>
            </a:r>
            <a:r>
              <a:rPr lang="en-US" dirty="0" smtClean="0"/>
              <a:t/>
            </a:r>
            <a:br>
              <a:rPr lang="en-US" dirty="0" smtClean="0"/>
            </a:br>
            <a:r>
              <a:rPr lang="en-US" sz="2400" dirty="0"/>
              <a:t>-step by step-</a:t>
            </a:r>
          </a:p>
        </p:txBody>
      </p:sp>
      <p:sp>
        <p:nvSpPr>
          <p:cNvPr id="7" name="Text Placeholder 6"/>
          <p:cNvSpPr>
            <a:spLocks noGrp="1"/>
          </p:cNvSpPr>
          <p:nvPr>
            <p:ph type="body" sz="half" idx="2"/>
          </p:nvPr>
        </p:nvSpPr>
        <p:spPr>
          <a:xfrm>
            <a:off x="1032025" y="2086233"/>
            <a:ext cx="2683239" cy="3812060"/>
          </a:xfrm>
        </p:spPr>
        <p:txBody>
          <a:bodyPr>
            <a:normAutofit/>
          </a:bodyPr>
          <a:lstStyle/>
          <a:p>
            <a:pPr marL="285750" indent="-285750">
              <a:buFont typeface="Arial" panose="020B0604020202020204" pitchFamily="34" charset="0"/>
              <a:buChar char="•"/>
            </a:pPr>
            <a:r>
              <a:rPr lang="en-US" b="1" dirty="0" smtClean="0"/>
              <a:t>Document Overview Tab</a:t>
            </a:r>
          </a:p>
          <a:p>
            <a:pPr marL="285750" indent="-285750">
              <a:buClr>
                <a:srgbClr val="545454"/>
              </a:buClr>
              <a:buFont typeface="Arial" pitchFamily="34" charset="0"/>
              <a:buChar char="•"/>
            </a:pPr>
            <a:r>
              <a:rPr lang="en-US" dirty="0" smtClean="0"/>
              <a:t>Field </a:t>
            </a:r>
            <a:r>
              <a:rPr lang="en-US" dirty="0"/>
              <a:t>with Asterisks required</a:t>
            </a:r>
          </a:p>
          <a:p>
            <a:pPr marL="285750" indent="-285750">
              <a:buClr>
                <a:srgbClr val="545454"/>
              </a:buClr>
              <a:buFont typeface="Arial" pitchFamily="34" charset="0"/>
              <a:buChar char="•"/>
            </a:pPr>
            <a:r>
              <a:rPr lang="en-US" dirty="0" smtClean="0"/>
              <a:t>Both </a:t>
            </a:r>
            <a:r>
              <a:rPr lang="en-US" dirty="0"/>
              <a:t>required fields and Org document number will auto fill after the Trip Overview tab is completed and the document is </a:t>
            </a:r>
            <a:r>
              <a:rPr lang="en-US" dirty="0" smtClean="0"/>
              <a:t>saved, so do not fill this out</a:t>
            </a:r>
            <a:endParaRPr lang="en-US" dirty="0"/>
          </a:p>
          <a:p>
            <a:pPr marL="742950" lvl="1" indent="-285750">
              <a:buClr>
                <a:srgbClr val="545454"/>
              </a:buClr>
              <a:buFont typeface="Arial" pitchFamily="34" charset="0"/>
              <a:buChar char="•"/>
            </a:pPr>
            <a:r>
              <a:rPr lang="en-US" dirty="0"/>
              <a:t>Description Field</a:t>
            </a:r>
          </a:p>
          <a:p>
            <a:pPr marL="742950" lvl="1" indent="-285750">
              <a:buClr>
                <a:srgbClr val="545454"/>
              </a:buClr>
              <a:buFont typeface="Arial" pitchFamily="34" charset="0"/>
              <a:buChar char="•"/>
            </a:pPr>
            <a:r>
              <a:rPr lang="en-US" dirty="0"/>
              <a:t>Org Document number</a:t>
            </a:r>
          </a:p>
          <a:p>
            <a:pPr marL="742950" lvl="1" indent="-285750">
              <a:buClr>
                <a:srgbClr val="545454"/>
              </a:buClr>
              <a:buFont typeface="Arial" pitchFamily="34" charset="0"/>
              <a:buChar char="•"/>
            </a:pPr>
            <a:r>
              <a:rPr lang="en-US" dirty="0"/>
              <a:t>Bank Code</a:t>
            </a:r>
          </a:p>
          <a:p>
            <a:pPr marL="285750" indent="-285750">
              <a:buFont typeface="Arial" panose="020B0604020202020204" pitchFamily="34" charset="0"/>
              <a:buChar char="•"/>
            </a:pPr>
            <a:r>
              <a:rPr lang="en-US" dirty="0" smtClean="0"/>
              <a:t>Explanation </a:t>
            </a:r>
            <a:r>
              <a:rPr lang="en-US" dirty="0"/>
              <a:t>Field</a:t>
            </a:r>
          </a:p>
          <a:p>
            <a:pPr marL="742950" lvl="1" indent="-285750">
              <a:buFont typeface="Arial" panose="020B0604020202020204" pitchFamily="34" charset="0"/>
              <a:buChar char="•"/>
            </a:pPr>
            <a:r>
              <a:rPr lang="en-US" dirty="0" smtClean="0"/>
              <a:t>Trip justification and purpose is entered here</a:t>
            </a:r>
            <a:endParaRPr lang="en-US" dirty="0"/>
          </a:p>
          <a:p>
            <a:pPr lvl="1"/>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0023"/>
          <a:stretch/>
        </p:blipFill>
        <p:spPr>
          <a:xfrm>
            <a:off x="4250725" y="0"/>
            <a:ext cx="7941276" cy="5424615"/>
          </a:xfrm>
          <a:prstGeom prst="rect">
            <a:avLst/>
          </a:prstGeom>
        </p:spPr>
      </p:pic>
    </p:spTree>
    <p:extLst>
      <p:ext uri="{BB962C8B-B14F-4D97-AF65-F5344CB8AC3E}">
        <p14:creationId xmlns:p14="http://schemas.microsoft.com/office/powerpoint/2010/main" val="275644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0686" y="1600200"/>
            <a:ext cx="4800599" cy="609600"/>
          </a:xfrm>
        </p:spPr>
        <p:txBody>
          <a:bodyPr>
            <a:normAutofit fontScale="90000"/>
          </a:bodyPr>
          <a:lstStyle/>
          <a:p>
            <a:pPr algn="ctr"/>
            <a:r>
              <a:rPr lang="en-US" sz="3600" dirty="0"/>
              <a:t>Travel Authorization</a:t>
            </a:r>
            <a:r>
              <a:rPr lang="en-US" dirty="0" smtClean="0"/>
              <a:t/>
            </a:r>
            <a:br>
              <a:rPr lang="en-US" dirty="0" smtClean="0"/>
            </a:br>
            <a:r>
              <a:rPr lang="en-US" sz="2400" dirty="0"/>
              <a:t>-step by step-</a:t>
            </a:r>
          </a:p>
        </p:txBody>
      </p:sp>
      <p:sp>
        <p:nvSpPr>
          <p:cNvPr id="7" name="Text Placeholder 6"/>
          <p:cNvSpPr>
            <a:spLocks noGrp="1"/>
          </p:cNvSpPr>
          <p:nvPr>
            <p:ph type="body" sz="half" idx="2"/>
          </p:nvPr>
        </p:nvSpPr>
        <p:spPr>
          <a:xfrm>
            <a:off x="1130642" y="2143686"/>
            <a:ext cx="3886200" cy="4512487"/>
          </a:xfrm>
        </p:spPr>
        <p:txBody>
          <a:bodyPr>
            <a:normAutofit/>
          </a:bodyPr>
          <a:lstStyle/>
          <a:p>
            <a:r>
              <a:rPr lang="en-US" sz="2200" b="1" dirty="0" smtClean="0"/>
              <a:t>Trip Overview Tab</a:t>
            </a:r>
          </a:p>
          <a:p>
            <a:endParaRPr lang="en-US" sz="800" b="1" dirty="0" smtClean="0"/>
          </a:p>
          <a:p>
            <a:r>
              <a:rPr lang="en-US" sz="2200" dirty="0"/>
              <a:t>Traveler </a:t>
            </a:r>
            <a:r>
              <a:rPr lang="en-US" sz="2200" dirty="0" smtClean="0"/>
              <a:t>Section</a:t>
            </a:r>
          </a:p>
          <a:p>
            <a:pPr marL="285750" indent="-285750">
              <a:buFont typeface="Arial" pitchFamily="34" charset="0"/>
              <a:buChar char="•"/>
            </a:pPr>
            <a:r>
              <a:rPr lang="en-US" sz="2000" b="1" dirty="0"/>
              <a:t>Traveler Lookup</a:t>
            </a:r>
          </a:p>
          <a:p>
            <a:pPr marL="742950" lvl="1" indent="-285750">
              <a:buFont typeface="Arial" pitchFamily="34" charset="0"/>
              <a:buChar char="•"/>
            </a:pPr>
            <a:endParaRPr lang="en-US" sz="800" b="1" dirty="0"/>
          </a:p>
          <a:p>
            <a:pPr marL="285750" indent="-285750">
              <a:buClr>
                <a:srgbClr val="545454"/>
              </a:buClr>
              <a:buFont typeface="Arial" pitchFamily="34" charset="0"/>
              <a:buChar char="•"/>
            </a:pPr>
            <a:r>
              <a:rPr lang="en-US" sz="1800" dirty="0"/>
              <a:t>Clicking on Magnifying Glass will redirect to TEM </a:t>
            </a:r>
            <a:r>
              <a:rPr lang="en-US" sz="1800" dirty="0" smtClean="0"/>
              <a:t>Profile Lookup</a:t>
            </a:r>
            <a:endParaRPr lang="en-US" sz="1800" dirty="0"/>
          </a:p>
          <a:p>
            <a:pPr marL="742950" lvl="1" indent="-285750">
              <a:buClr>
                <a:srgbClr val="545454"/>
              </a:buClr>
              <a:buFont typeface="Arial" pitchFamily="34" charset="0"/>
              <a:buChar char="•"/>
            </a:pPr>
            <a:r>
              <a:rPr lang="en-US" dirty="0"/>
              <a:t>If Traveler does not populate  it could be one of the three items:</a:t>
            </a:r>
          </a:p>
          <a:p>
            <a:pPr marL="1200150" lvl="2" indent="-285750">
              <a:buClr>
                <a:srgbClr val="545454"/>
              </a:buClr>
              <a:buFont typeface="Arial" pitchFamily="34" charset="0"/>
              <a:buChar char="•"/>
            </a:pPr>
            <a:r>
              <a:rPr lang="en-US" dirty="0"/>
              <a:t>Their TEM Profile is not created, or </a:t>
            </a:r>
          </a:p>
          <a:p>
            <a:pPr marL="1200150" lvl="2" indent="-285750">
              <a:buClr>
                <a:srgbClr val="545454"/>
              </a:buClr>
              <a:buFont typeface="Arial" pitchFamily="34" charset="0"/>
              <a:buChar char="•"/>
            </a:pPr>
            <a:r>
              <a:rPr lang="en-US" dirty="0"/>
              <a:t>They are not in the system (not set up as A/R Customer), or</a:t>
            </a:r>
          </a:p>
          <a:p>
            <a:pPr marL="1200150" lvl="2" indent="-285750">
              <a:buClr>
                <a:srgbClr val="545454"/>
              </a:buClr>
              <a:buFont typeface="Arial" pitchFamily="34" charset="0"/>
              <a:buChar char="•"/>
            </a:pPr>
            <a:r>
              <a:rPr lang="en-US" dirty="0"/>
              <a:t>You are not set up as a Travel Arranger for </a:t>
            </a:r>
            <a:r>
              <a:rPr lang="en-US" dirty="0" smtClean="0"/>
              <a:t>them</a:t>
            </a:r>
          </a:p>
          <a:p>
            <a:pPr marL="742950" lvl="1" indent="-285750">
              <a:buClr>
                <a:srgbClr val="545454"/>
              </a:buClr>
              <a:buFont typeface="Arial" pitchFamily="34" charset="0"/>
              <a:buChar char="•"/>
            </a:pPr>
            <a:r>
              <a:rPr lang="en-US" dirty="0" smtClean="0"/>
              <a:t>To return traveler select “return value” to import traveler information</a:t>
            </a:r>
          </a:p>
          <a:p>
            <a:pPr marL="285750" indent="-285750">
              <a:buClr>
                <a:srgbClr val="545454"/>
              </a:buClr>
              <a:buFont typeface="Arial" pitchFamily="34" charset="0"/>
              <a:buChar char="•"/>
            </a:pPr>
            <a:r>
              <a:rPr lang="en-US" dirty="0" smtClean="0"/>
              <a:t>Liability Insurance box is never used, so do not check the box</a:t>
            </a:r>
            <a:endParaRPr lang="en-US" dirty="0"/>
          </a:p>
          <a:p>
            <a:pPr marL="742950" lvl="1" indent="-285750">
              <a:buClr>
                <a:srgbClr val="545454"/>
              </a:buClr>
              <a:buFont typeface="Arial" pitchFamily="34" charset="0"/>
              <a:buChar char="•"/>
            </a:pPr>
            <a:endParaRPr lang="en-US" sz="1600" dirty="0">
              <a:solidFill>
                <a:srgbClr val="545454"/>
              </a:solidFill>
            </a:endParaRPr>
          </a:p>
          <a:p>
            <a:pPr>
              <a:buClr>
                <a:srgbClr val="545454"/>
              </a:buClr>
            </a:pPr>
            <a:endParaRPr lang="en-US" dirty="0">
              <a:solidFill>
                <a:srgbClr val="545454"/>
              </a:solidFill>
            </a:endParaRP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843" y="0"/>
            <a:ext cx="7156231" cy="2143686"/>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952"/>
          <a:stretch/>
        </p:blipFill>
        <p:spPr>
          <a:xfrm>
            <a:off x="5016842" y="2143687"/>
            <a:ext cx="7156231" cy="258071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6841" y="4724399"/>
            <a:ext cx="7132199" cy="2133601"/>
          </a:xfrm>
          <a:prstGeom prst="rect">
            <a:avLst/>
          </a:prstGeom>
        </p:spPr>
      </p:pic>
      <p:sp>
        <p:nvSpPr>
          <p:cNvPr id="6" name="Rectangle 5"/>
          <p:cNvSpPr/>
          <p:nvPr/>
        </p:nvSpPr>
        <p:spPr>
          <a:xfrm>
            <a:off x="8493211" y="486032"/>
            <a:ext cx="115330" cy="1729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63620" y="4561913"/>
            <a:ext cx="652294" cy="1624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99760" y="5340389"/>
            <a:ext cx="6149279" cy="13157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3927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6700" y="1398569"/>
            <a:ext cx="4800599" cy="609600"/>
          </a:xfrm>
        </p:spPr>
        <p:txBody>
          <a:bodyPr>
            <a:normAutofit fontScale="90000"/>
          </a:bodyPr>
          <a:lstStyle/>
          <a:p>
            <a:pPr algn="ctr"/>
            <a:r>
              <a:rPr lang="en-US" sz="3600" dirty="0"/>
              <a:t>Travel Authorization</a:t>
            </a:r>
            <a:r>
              <a:rPr lang="en-US" dirty="0" smtClean="0"/>
              <a:t/>
            </a:r>
            <a:br>
              <a:rPr lang="en-US" dirty="0" smtClean="0"/>
            </a:br>
            <a:r>
              <a:rPr lang="en-US" sz="2400" dirty="0"/>
              <a:t>-step by step-</a:t>
            </a:r>
          </a:p>
        </p:txBody>
      </p:sp>
      <p:sp>
        <p:nvSpPr>
          <p:cNvPr id="7" name="Text Placeholder 6"/>
          <p:cNvSpPr>
            <a:spLocks noGrp="1"/>
          </p:cNvSpPr>
          <p:nvPr>
            <p:ph type="body" sz="half" idx="2"/>
          </p:nvPr>
        </p:nvSpPr>
        <p:spPr>
          <a:xfrm>
            <a:off x="1066800" y="1600199"/>
            <a:ext cx="3637005" cy="5257799"/>
          </a:xfrm>
        </p:spPr>
        <p:txBody>
          <a:bodyPr>
            <a:normAutofit/>
          </a:bodyPr>
          <a:lstStyle/>
          <a:p>
            <a:pPr marL="285750" indent="-285750">
              <a:buFont typeface="Arial" panose="020B0604020202020204" pitchFamily="34" charset="0"/>
              <a:buChar char="•"/>
            </a:pPr>
            <a:endParaRPr lang="en-US" dirty="0" smtClean="0"/>
          </a:p>
          <a:p>
            <a:endParaRPr lang="en-US" b="1" dirty="0" smtClean="0"/>
          </a:p>
          <a:p>
            <a:pPr marL="285750" indent="-285750">
              <a:buFont typeface="Arial" panose="020B0604020202020204" pitchFamily="34" charset="0"/>
              <a:buChar char="•"/>
            </a:pPr>
            <a:r>
              <a:rPr lang="en-US" b="1" dirty="0" smtClean="0"/>
              <a:t>Trip Overview Tab</a:t>
            </a:r>
            <a:endParaRPr lang="en-US" dirty="0"/>
          </a:p>
          <a:p>
            <a:pPr marL="285750" indent="-285750">
              <a:buClr>
                <a:srgbClr val="545454"/>
              </a:buClr>
              <a:buFont typeface="Arial" pitchFamily="34" charset="0"/>
              <a:buChar char="•"/>
            </a:pPr>
            <a:r>
              <a:rPr lang="en-US" dirty="0" smtClean="0"/>
              <a:t>Trip Information Section</a:t>
            </a:r>
          </a:p>
          <a:p>
            <a:pPr marL="742950" lvl="1" indent="-285750">
              <a:buClr>
                <a:srgbClr val="545454"/>
              </a:buClr>
              <a:buFont typeface="Arial" pitchFamily="34" charset="0"/>
              <a:buChar char="•"/>
            </a:pPr>
            <a:r>
              <a:rPr lang="en-US" b="1" dirty="0"/>
              <a:t>Trip Type Code</a:t>
            </a:r>
          </a:p>
          <a:p>
            <a:pPr marL="742950" lvl="1" indent="-285750">
              <a:buClr>
                <a:srgbClr val="545454"/>
              </a:buClr>
              <a:buFont typeface="Arial" pitchFamily="34" charset="0"/>
              <a:buChar char="•"/>
            </a:pPr>
            <a:r>
              <a:rPr lang="en-US" sz="1300" dirty="0"/>
              <a:t>Select trip type from drop down box</a:t>
            </a:r>
          </a:p>
          <a:p>
            <a:pPr marL="1200150" lvl="2" indent="-285750">
              <a:buClr>
                <a:srgbClr val="545454"/>
              </a:buClr>
              <a:buFont typeface="Arial" pitchFamily="34" charset="0"/>
              <a:buChar char="•"/>
            </a:pPr>
            <a:r>
              <a:rPr lang="en-US" sz="1100" dirty="0"/>
              <a:t>In-State, Out-of-State, International</a:t>
            </a:r>
          </a:p>
          <a:p>
            <a:pPr marL="742950" lvl="1" indent="-285750">
              <a:buClr>
                <a:srgbClr val="545454"/>
              </a:buClr>
              <a:buFont typeface="Arial" pitchFamily="34" charset="0"/>
              <a:buChar char="•"/>
            </a:pPr>
            <a:r>
              <a:rPr lang="en-US" sz="1300" b="1" dirty="0"/>
              <a:t>Trip Begin and Trip </a:t>
            </a:r>
            <a:r>
              <a:rPr lang="en-US" sz="1300" b="1" dirty="0" smtClean="0"/>
              <a:t>End </a:t>
            </a:r>
            <a:r>
              <a:rPr lang="en-US" sz="1300" dirty="0" smtClean="0"/>
              <a:t>(time of day does not affect per diem amounts)</a:t>
            </a:r>
            <a:endParaRPr lang="en-US" sz="1600" dirty="0"/>
          </a:p>
          <a:p>
            <a:pPr marL="742950" lvl="1" indent="-285750">
              <a:buFont typeface="Arial" panose="020B0604020202020204" pitchFamily="34" charset="0"/>
              <a:buChar char="•"/>
            </a:pPr>
            <a:r>
              <a:rPr lang="en-US" b="1" dirty="0"/>
              <a:t>Primary Destination</a:t>
            </a:r>
          </a:p>
          <a:p>
            <a:pPr marL="742950" lvl="1" indent="-285750">
              <a:buFont typeface="Arial" panose="020B0604020202020204" pitchFamily="34" charset="0"/>
              <a:buChar char="•"/>
            </a:pPr>
            <a:r>
              <a:rPr lang="en-US" dirty="0"/>
              <a:t>Magnifying Glass allows search to return destination </a:t>
            </a:r>
            <a:r>
              <a:rPr lang="en-US" dirty="0" smtClean="0"/>
              <a:t>information </a:t>
            </a:r>
          </a:p>
          <a:p>
            <a:pPr marL="1200150" lvl="2" indent="-285750">
              <a:buFont typeface="Arial" panose="020B0604020202020204" pitchFamily="34" charset="0"/>
              <a:buChar char="•"/>
            </a:pPr>
            <a:r>
              <a:rPr lang="en-US" dirty="0" smtClean="0"/>
              <a:t>Region must be selected (state or country)</a:t>
            </a:r>
          </a:p>
          <a:p>
            <a:pPr marL="1200150" lvl="2" indent="-285750">
              <a:buFont typeface="Arial" panose="020B0604020202020204" pitchFamily="34" charset="0"/>
              <a:buChar char="•"/>
            </a:pPr>
            <a:r>
              <a:rPr lang="en-US" dirty="0" smtClean="0"/>
              <a:t>To return information click “return value”</a:t>
            </a:r>
            <a:endParaRPr lang="en-US" dirty="0"/>
          </a:p>
          <a:p>
            <a:pPr marL="742950" lvl="1" indent="-285750">
              <a:buFont typeface="Arial" panose="020B0604020202020204" pitchFamily="34" charset="0"/>
              <a:buChar char="•"/>
            </a:pPr>
            <a:r>
              <a:rPr lang="en-US" b="1" u="sng" dirty="0"/>
              <a:t>Per Diem Links </a:t>
            </a:r>
            <a:r>
              <a:rPr lang="en-US" dirty="0"/>
              <a:t>– Do not use, Per diem will be entered on separate </a:t>
            </a:r>
            <a:r>
              <a:rPr lang="en-US" dirty="0" smtClean="0"/>
              <a:t>tab, this takes you to the state website with per diem rates</a:t>
            </a:r>
            <a:endParaRPr lang="en-US" dirty="0"/>
          </a:p>
          <a:p>
            <a:pPr marL="742950" lvl="1" indent="-285750">
              <a:buFont typeface="Arial" panose="020B0604020202020204" pitchFamily="34" charset="0"/>
              <a:buChar char="•"/>
            </a:pPr>
            <a:r>
              <a:rPr lang="en-US" b="1" dirty="0"/>
              <a:t>Business </a:t>
            </a:r>
            <a:r>
              <a:rPr lang="en-US" b="1" dirty="0" smtClean="0"/>
              <a:t>Purpose</a:t>
            </a:r>
          </a:p>
          <a:p>
            <a:pPr marL="1200150" lvl="2" indent="-285750">
              <a:buFont typeface="Arial" panose="020B0604020202020204" pitchFamily="34" charset="0"/>
              <a:buChar char="•"/>
            </a:pPr>
            <a:r>
              <a:rPr lang="en-US" dirty="0" smtClean="0"/>
              <a:t>Put trip destination and return date</a:t>
            </a:r>
          </a:p>
          <a:p>
            <a:pPr marL="1200150" lvl="2" indent="-285750">
              <a:buFont typeface="Arial" panose="020B0604020202020204" pitchFamily="34" charset="0"/>
              <a:buChar char="•"/>
            </a:pPr>
            <a:r>
              <a:rPr lang="en-US" dirty="0" smtClean="0"/>
              <a:t>This populates on the check, so do not want to use special characters or make this section really long</a:t>
            </a:r>
            <a:endParaRPr lang="en-US" dirty="0"/>
          </a:p>
          <a:p>
            <a:pPr marL="742950" lvl="1"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947" y="17106"/>
            <a:ext cx="7412465" cy="2165921"/>
          </a:xfrm>
          <a:prstGeom prst="rect">
            <a:avLst/>
          </a:prstGeom>
        </p:spPr>
      </p:pic>
      <p:sp>
        <p:nvSpPr>
          <p:cNvPr id="8" name="TextBox 7"/>
          <p:cNvSpPr txBox="1"/>
          <p:nvPr/>
        </p:nvSpPr>
        <p:spPr>
          <a:xfrm>
            <a:off x="6981567" y="1417238"/>
            <a:ext cx="2133600" cy="590931"/>
          </a:xfrm>
          <a:prstGeom prst="rect">
            <a:avLst/>
          </a:prstGeom>
          <a:noFill/>
        </p:spPr>
        <p:txBody>
          <a:bodyPr wrap="square" rtlCol="0">
            <a:spAutoFit/>
          </a:bodyPr>
          <a:lstStyle/>
          <a:p>
            <a:pPr algn="ctr">
              <a:lnSpc>
                <a:spcPct val="90000"/>
              </a:lnSpc>
            </a:pPr>
            <a:r>
              <a:rPr lang="en-US" dirty="0" smtClean="0">
                <a:solidFill>
                  <a:srgbClr val="FF0000"/>
                </a:solidFill>
              </a:rPr>
              <a:t>Destination, return date</a:t>
            </a:r>
            <a:endParaRPr lang="en-US" dirty="0">
              <a:solidFill>
                <a:srgbClr val="FF0000"/>
              </a:solidFill>
            </a:endParaRPr>
          </a:p>
        </p:txBody>
      </p:sp>
      <p:pic>
        <p:nvPicPr>
          <p:cNvPr id="2" name="Picture 1"/>
          <p:cNvPicPr>
            <a:picLocks noChangeAspect="1"/>
          </p:cNvPicPr>
          <p:nvPr/>
        </p:nvPicPr>
        <p:blipFill rotWithShape="1">
          <a:blip r:embed="rId3"/>
          <a:srcRect l="807" t="20023" b="51420"/>
          <a:stretch/>
        </p:blipFill>
        <p:spPr>
          <a:xfrm>
            <a:off x="4777947" y="2183027"/>
            <a:ext cx="7412466" cy="2420548"/>
          </a:xfrm>
          <a:prstGeom prst="rect">
            <a:avLst/>
          </a:prstGeom>
        </p:spPr>
      </p:pic>
      <p:sp>
        <p:nvSpPr>
          <p:cNvPr id="3" name="Rectangle 2"/>
          <p:cNvSpPr/>
          <p:nvPr/>
        </p:nvSpPr>
        <p:spPr>
          <a:xfrm>
            <a:off x="4843849" y="4348948"/>
            <a:ext cx="1023550" cy="2546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4"/>
          <a:srcRect l="3317" t="41746" r="17501" b="39472"/>
          <a:stretch/>
        </p:blipFill>
        <p:spPr>
          <a:xfrm>
            <a:off x="4777946" y="4603574"/>
            <a:ext cx="7412465" cy="2254425"/>
          </a:xfrm>
          <a:prstGeom prst="rect">
            <a:avLst/>
          </a:prstGeom>
        </p:spPr>
      </p:pic>
    </p:spTree>
    <p:extLst>
      <p:ext uri="{BB962C8B-B14F-4D97-AF65-F5344CB8AC3E}">
        <p14:creationId xmlns:p14="http://schemas.microsoft.com/office/powerpoint/2010/main" val="2901134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p:cNvPicPr>
            <a:picLocks noGrp="1"/>
          </p:cNvPicPr>
          <p:nvPr>
            <p:ph type="pic" idx="1"/>
          </p:nvPr>
        </p:nvPicPr>
        <p:blipFill rotWithShape="1">
          <a:blip r:embed="rId2"/>
          <a:srcRect l="174" t="-1833" r="-169" b="1833"/>
          <a:stretch/>
        </p:blipFill>
        <p:spPr>
          <a:xfrm>
            <a:off x="4889500" y="298149"/>
            <a:ext cx="7302500" cy="5229440"/>
          </a:xfrm>
          <a:prstGeom prst="rect">
            <a:avLst/>
          </a:prstGeom>
        </p:spPr>
      </p:pic>
      <p:sp>
        <p:nvSpPr>
          <p:cNvPr id="7" name="Text Placeholder 6"/>
          <p:cNvSpPr>
            <a:spLocks noGrp="1"/>
          </p:cNvSpPr>
          <p:nvPr>
            <p:ph type="body" sz="half" idx="2"/>
          </p:nvPr>
        </p:nvSpPr>
        <p:spPr>
          <a:xfrm>
            <a:off x="1130644" y="1254211"/>
            <a:ext cx="3886200" cy="5390072"/>
          </a:xfrm>
        </p:spPr>
        <p:txBody>
          <a:bodyPr>
            <a:normAutofit fontScale="92500" lnSpcReduction="10000"/>
          </a:bodyPr>
          <a:lstStyle/>
          <a:p>
            <a:pPr marL="285750" indent="-285750">
              <a:buFont typeface="Arial" panose="020B0604020202020204" pitchFamily="34" charset="0"/>
              <a:buChar char="•"/>
            </a:pPr>
            <a:endParaRPr lang="en-US" dirty="0" smtClean="0"/>
          </a:p>
          <a:p>
            <a:r>
              <a:rPr lang="en-US" sz="1900" b="1" dirty="0" smtClean="0"/>
              <a:t>Travel Advance tab (</a:t>
            </a:r>
            <a:r>
              <a:rPr lang="en-US" sz="1900" b="1" i="1" dirty="0" smtClean="0"/>
              <a:t>only use if requesting travel advance</a:t>
            </a:r>
            <a:r>
              <a:rPr lang="en-US" sz="1900" b="1" dirty="0" smtClean="0"/>
              <a:t>)</a:t>
            </a:r>
          </a:p>
          <a:p>
            <a:pPr marL="285750" lvl="0" indent="-285750">
              <a:buFont typeface="Arial" panose="020B0604020202020204" pitchFamily="34" charset="0"/>
              <a:buChar char="•"/>
            </a:pPr>
            <a:r>
              <a:rPr lang="en-US" b="1" dirty="0"/>
              <a:t>Amount Requested</a:t>
            </a:r>
            <a:r>
              <a:rPr lang="en-US" dirty="0"/>
              <a:t> – enter amount traveler is requesting to be advanced</a:t>
            </a:r>
          </a:p>
          <a:p>
            <a:pPr marL="285750" lvl="0" indent="-285750">
              <a:buFont typeface="Arial" panose="020B0604020202020204" pitchFamily="34" charset="0"/>
              <a:buChar char="•"/>
            </a:pPr>
            <a:r>
              <a:rPr lang="en-US" b="1" dirty="0"/>
              <a:t>Payment Due Date </a:t>
            </a:r>
            <a:r>
              <a:rPr lang="en-US" dirty="0"/>
              <a:t>– date check </a:t>
            </a:r>
            <a:r>
              <a:rPr lang="en-US" dirty="0" smtClean="0"/>
              <a:t>will be issued</a:t>
            </a:r>
          </a:p>
          <a:p>
            <a:pPr marL="742950" lvl="1" indent="-285750">
              <a:buFont typeface="Arial" panose="020B0604020202020204" pitchFamily="34" charset="0"/>
              <a:buChar char="•"/>
            </a:pPr>
            <a:r>
              <a:rPr lang="en-US" dirty="0" smtClean="0"/>
              <a:t>No more than 10 days before trip begin date (Pueblo Travel Office will ensure it is within the 10 day window)</a:t>
            </a:r>
          </a:p>
          <a:p>
            <a:pPr marL="742950" lvl="1" indent="-285750">
              <a:buFont typeface="Arial" panose="020B0604020202020204" pitchFamily="34" charset="0"/>
              <a:buChar char="•"/>
            </a:pPr>
            <a:r>
              <a:rPr lang="en-US" dirty="0" smtClean="0"/>
              <a:t>Must be dated today or later, but no later than the trip </a:t>
            </a:r>
            <a:r>
              <a:rPr lang="en-US" dirty="0"/>
              <a:t>end </a:t>
            </a:r>
            <a:r>
              <a:rPr lang="en-US" dirty="0" smtClean="0"/>
              <a:t>date</a:t>
            </a:r>
            <a:endParaRPr lang="en-US" dirty="0"/>
          </a:p>
          <a:p>
            <a:pPr marL="285750" lvl="0" indent="-285750">
              <a:buFont typeface="Arial" panose="020B0604020202020204" pitchFamily="34" charset="0"/>
              <a:buChar char="•"/>
            </a:pPr>
            <a:r>
              <a:rPr lang="en-US" b="1" dirty="0"/>
              <a:t>Reason For Advance</a:t>
            </a:r>
            <a:r>
              <a:rPr lang="en-US" dirty="0"/>
              <a:t> – select from drop down menu options</a:t>
            </a:r>
          </a:p>
          <a:p>
            <a:pPr marL="285750" lvl="0" indent="-285750">
              <a:buFont typeface="Arial" panose="020B0604020202020204" pitchFamily="34" charset="0"/>
              <a:buChar char="•"/>
            </a:pPr>
            <a:r>
              <a:rPr lang="en-US" b="1" dirty="0"/>
              <a:t>Travel Advance Policy </a:t>
            </a:r>
            <a:r>
              <a:rPr lang="en-US" dirty="0"/>
              <a:t>– traveler must check the box to agree with the travel advance policy; clicking the </a:t>
            </a:r>
            <a:r>
              <a:rPr lang="en-US" u="sng" dirty="0"/>
              <a:t>travel advance policy</a:t>
            </a:r>
            <a:r>
              <a:rPr lang="en-US" dirty="0"/>
              <a:t> link takes the traveler directly to the posted policy</a:t>
            </a:r>
          </a:p>
          <a:p>
            <a:pPr marL="742950" lvl="1" indent="-285750">
              <a:buFont typeface="Arial" panose="020B0604020202020204" pitchFamily="34" charset="0"/>
              <a:buChar char="•"/>
            </a:pPr>
            <a:r>
              <a:rPr lang="en-US" dirty="0"/>
              <a:t>If employee, the traveler must check the </a:t>
            </a:r>
            <a:r>
              <a:rPr lang="en-US" dirty="0" smtClean="0"/>
              <a:t>box</a:t>
            </a:r>
          </a:p>
          <a:p>
            <a:pPr marL="742950" lvl="1" indent="-285750">
              <a:buFont typeface="Arial" panose="020B0604020202020204" pitchFamily="34" charset="0"/>
              <a:buChar char="•"/>
            </a:pPr>
            <a:r>
              <a:rPr lang="en-US" dirty="0" smtClean="0"/>
              <a:t>If </a:t>
            </a:r>
            <a:r>
              <a:rPr lang="en-US" dirty="0"/>
              <a:t>non-employee student, the Travel Arranger can check the box on their </a:t>
            </a:r>
            <a:r>
              <a:rPr lang="en-US" dirty="0" smtClean="0"/>
              <a:t>behalf</a:t>
            </a:r>
          </a:p>
          <a:p>
            <a:pPr marL="742950" lvl="1" indent="-285750">
              <a:buFont typeface="Arial" panose="020B0604020202020204" pitchFamily="34" charset="0"/>
              <a:buChar char="•"/>
            </a:pPr>
            <a:r>
              <a:rPr lang="en-US" dirty="0" smtClean="0"/>
              <a:t>Travel Advance is the only time a traveler will be required to take action on a TA</a:t>
            </a:r>
            <a:endParaRPr lang="en-US" dirty="0"/>
          </a:p>
          <a:p>
            <a:pPr marL="285750" indent="-285750">
              <a:buFont typeface="Arial" panose="020B0604020202020204" pitchFamily="34" charset="0"/>
              <a:buChar char="•"/>
            </a:pPr>
            <a:r>
              <a:rPr lang="en-US" b="1" dirty="0"/>
              <a:t>Additional Justifications</a:t>
            </a:r>
            <a:r>
              <a:rPr lang="en-US" dirty="0"/>
              <a:t> – entry required here </a:t>
            </a:r>
            <a:r>
              <a:rPr lang="en-US" dirty="0" smtClean="0"/>
              <a:t>when </a:t>
            </a:r>
            <a:r>
              <a:rPr lang="en-US" dirty="0"/>
              <a:t>the “Other” option is selected from the </a:t>
            </a:r>
            <a:r>
              <a:rPr lang="en-US" b="1" dirty="0"/>
              <a:t>Reason For Advance</a:t>
            </a:r>
            <a:r>
              <a:rPr lang="en-US" dirty="0"/>
              <a:t> </a:t>
            </a:r>
            <a:r>
              <a:rPr lang="en-US" dirty="0" smtClean="0"/>
              <a:t>field and includes</a:t>
            </a:r>
            <a:endParaRPr lang="en-US" dirty="0"/>
          </a:p>
          <a:p>
            <a:pPr marL="742950" lvl="1" indent="-285750">
              <a:buFont typeface="Arial" panose="020B0604020202020204" pitchFamily="34" charset="0"/>
              <a:buChar char="•"/>
            </a:pPr>
            <a:r>
              <a:rPr lang="en-US" dirty="0"/>
              <a:t>Account number the travel advance should be cleared </a:t>
            </a:r>
            <a:r>
              <a:rPr lang="en-US" dirty="0" smtClean="0"/>
              <a:t>against, and additional justification for why “other” was selected</a:t>
            </a:r>
            <a:endParaRPr lang="en-US" dirty="0"/>
          </a:p>
          <a:p>
            <a:pPr marL="285750" indent="-285750">
              <a:buClr>
                <a:srgbClr val="545454"/>
              </a:buClr>
              <a:buFont typeface="Arial" pitchFamily="34" charset="0"/>
              <a:buChar char="•"/>
            </a:pPr>
            <a:endParaRPr lang="en-US" dirty="0">
              <a:solidFill>
                <a:srgbClr val="545454"/>
              </a:solidFill>
            </a:endParaRPr>
          </a:p>
          <a:p>
            <a:pPr marL="742950" lvl="1"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1021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5323" y="674731"/>
            <a:ext cx="3932237" cy="889000"/>
          </a:xfrm>
        </p:spPr>
        <p:txBody>
          <a:bodyPr/>
          <a:lstStyle/>
          <a:p>
            <a:pPr algn="ctr"/>
            <a:r>
              <a:rPr lang="en-US" dirty="0"/>
              <a:t>Travel Authorization</a:t>
            </a:r>
            <a:br>
              <a:rPr lang="en-US" dirty="0"/>
            </a:br>
            <a:r>
              <a:rPr lang="en-US" sz="2000" dirty="0"/>
              <a:t>-step by step-</a:t>
            </a:r>
            <a:endParaRPr lang="en-US" dirty="0"/>
          </a:p>
        </p:txBody>
      </p:sp>
      <p:sp>
        <p:nvSpPr>
          <p:cNvPr id="4" name="Text Placeholder 3"/>
          <p:cNvSpPr>
            <a:spLocks noGrp="1"/>
          </p:cNvSpPr>
          <p:nvPr>
            <p:ph type="body" sz="half" idx="2"/>
          </p:nvPr>
        </p:nvSpPr>
        <p:spPr>
          <a:xfrm>
            <a:off x="1399660" y="1655338"/>
            <a:ext cx="10515600" cy="3867660"/>
          </a:xfrm>
        </p:spPr>
        <p:txBody>
          <a:bodyPr/>
          <a:lstStyle/>
          <a:p>
            <a:pPr marL="285750" indent="-285750">
              <a:buFont typeface="Arial" panose="020B0604020202020204" pitchFamily="34" charset="0"/>
              <a:buChar char="•"/>
            </a:pPr>
            <a:r>
              <a:rPr lang="en-US" sz="2000" dirty="0"/>
              <a:t>This tab requires no entry by the document initiator, and is display only.  Account Number 2410300 is the Travel Advances account in Chart Code CO; the Amount will populate based on </a:t>
            </a:r>
            <a:r>
              <a:rPr lang="en-US" sz="2000" dirty="0" smtClean="0"/>
              <a:t>user entry </a:t>
            </a:r>
            <a:r>
              <a:rPr lang="en-US" sz="2000" dirty="0"/>
              <a:t>from the </a:t>
            </a:r>
            <a:r>
              <a:rPr lang="en-US" sz="2000" dirty="0" smtClean="0"/>
              <a:t>Travel Advance tab once </a:t>
            </a:r>
            <a:r>
              <a:rPr lang="en-US" sz="2000" dirty="0"/>
              <a:t>the document is either recalculated, saved or submitted</a:t>
            </a:r>
            <a:r>
              <a:rPr lang="en-US" sz="2000" dirty="0" smtClean="0"/>
              <a:t>. This account number cannot be changed. If traveler doesn’t use all the advance then a Cash Receipt will be done this account and object code to remove the balance, and is references in the TR so the credit memo can be done to clear.</a:t>
            </a:r>
          </a:p>
          <a:p>
            <a:pPr marL="285750" indent="-285750">
              <a:buFont typeface="Arial" panose="020B0604020202020204" pitchFamily="34" charset="0"/>
              <a:buChar char="•"/>
            </a:pPr>
            <a:r>
              <a:rPr lang="en-US" sz="2000" dirty="0" smtClean="0"/>
              <a:t>Traveler must have a default account number designated in their TEM profile</a:t>
            </a:r>
            <a:endParaRPr lang="en-US" sz="2000" dirty="0"/>
          </a:p>
          <a:p>
            <a:endParaRPr lang="en-US" dirty="0"/>
          </a:p>
        </p:txBody>
      </p:sp>
      <p:pic>
        <p:nvPicPr>
          <p:cNvPr id="5" name="Picture 4"/>
          <p:cNvPicPr/>
          <p:nvPr/>
        </p:nvPicPr>
        <p:blipFill>
          <a:blip r:embed="rId2"/>
          <a:stretch>
            <a:fillRect/>
          </a:stretch>
        </p:blipFill>
        <p:spPr>
          <a:xfrm>
            <a:off x="1174106" y="4407242"/>
            <a:ext cx="11017893" cy="2450757"/>
          </a:xfrm>
          <a:prstGeom prst="rect">
            <a:avLst/>
          </a:prstGeom>
        </p:spPr>
      </p:pic>
    </p:spTree>
    <p:extLst>
      <p:ext uri="{BB962C8B-B14F-4D97-AF65-F5344CB8AC3E}">
        <p14:creationId xmlns:p14="http://schemas.microsoft.com/office/powerpoint/2010/main" val="1022260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184" y="1129013"/>
            <a:ext cx="3932237" cy="952500"/>
          </a:xfrm>
        </p:spPr>
        <p:txBody>
          <a:bodyPr/>
          <a:lstStyle/>
          <a:p>
            <a:pPr algn="ctr"/>
            <a:r>
              <a:rPr lang="en-US" dirty="0"/>
              <a:t>Travel Authorization</a:t>
            </a:r>
            <a:br>
              <a:rPr lang="en-US" dirty="0"/>
            </a:br>
            <a:r>
              <a:rPr lang="en-US" sz="2000" dirty="0"/>
              <a:t>-step by step-</a:t>
            </a:r>
            <a:endParaRPr lang="en-US" dirty="0"/>
          </a:p>
        </p:txBody>
      </p:sp>
      <p:sp>
        <p:nvSpPr>
          <p:cNvPr id="4" name="Text Placeholder 3"/>
          <p:cNvSpPr>
            <a:spLocks noGrp="1"/>
          </p:cNvSpPr>
          <p:nvPr>
            <p:ph type="body" sz="half" idx="2"/>
          </p:nvPr>
        </p:nvSpPr>
        <p:spPr>
          <a:xfrm>
            <a:off x="1252109" y="2175256"/>
            <a:ext cx="3932237" cy="4227153"/>
          </a:xfrm>
        </p:spPr>
        <p:txBody>
          <a:bodyPr>
            <a:normAutofit/>
          </a:bodyPr>
          <a:lstStyle/>
          <a:p>
            <a:r>
              <a:rPr lang="en-US" b="1" dirty="0"/>
              <a:t>Payment Information for Travel Advance Tab</a:t>
            </a:r>
            <a:endParaRPr lang="en-US" dirty="0"/>
          </a:p>
          <a:p>
            <a:pPr marL="285750" lvl="0" indent="-285750">
              <a:buFont typeface="Arial" panose="020B0604020202020204" pitchFamily="34" charset="0"/>
              <a:buChar char="•"/>
            </a:pPr>
            <a:r>
              <a:rPr lang="en-US" b="1" dirty="0" smtClean="0"/>
              <a:t>Advance Amount Requested</a:t>
            </a:r>
            <a:r>
              <a:rPr lang="en-US" dirty="0" smtClean="0"/>
              <a:t> – will populate after “calculate” button clicked</a:t>
            </a:r>
            <a:endParaRPr lang="en-US" b="1" dirty="0" smtClean="0"/>
          </a:p>
          <a:p>
            <a:pPr marL="285750" lvl="0" indent="-285750">
              <a:buFont typeface="Arial" panose="020B0604020202020204" pitchFamily="34" charset="0"/>
              <a:buChar char="•"/>
            </a:pPr>
            <a:r>
              <a:rPr lang="en-US" b="1" dirty="0" smtClean="0"/>
              <a:t>Payment </a:t>
            </a:r>
            <a:r>
              <a:rPr lang="en-US" b="1" dirty="0"/>
              <a:t>Method </a:t>
            </a:r>
            <a:r>
              <a:rPr lang="en-US" dirty="0"/>
              <a:t>– select from drop down menu choices; most cases use </a:t>
            </a:r>
            <a:r>
              <a:rPr lang="en-US" b="1" dirty="0"/>
              <a:t>P - Check/ACH</a:t>
            </a:r>
            <a:r>
              <a:rPr lang="en-US" dirty="0"/>
              <a:t>; no additional entry required by document initiator</a:t>
            </a:r>
          </a:p>
          <a:p>
            <a:pPr marL="285750" lvl="0" indent="-285750">
              <a:buFont typeface="Arial" panose="020B0604020202020204" pitchFamily="34" charset="0"/>
              <a:buChar char="•"/>
            </a:pPr>
            <a:r>
              <a:rPr lang="en-US" b="1" dirty="0"/>
              <a:t>Special </a:t>
            </a:r>
            <a:r>
              <a:rPr lang="en-US" b="1" dirty="0" smtClean="0"/>
              <a:t>Handling</a:t>
            </a:r>
            <a:r>
              <a:rPr lang="en-US" b="1" dirty="0"/>
              <a:t>, Wire </a:t>
            </a:r>
            <a:r>
              <a:rPr lang="en-US" b="1" dirty="0" smtClean="0"/>
              <a:t>Transfer, </a:t>
            </a:r>
            <a:r>
              <a:rPr lang="en-US" dirty="0" smtClean="0"/>
              <a:t> </a:t>
            </a:r>
            <a:r>
              <a:rPr lang="en-US" b="1" dirty="0" smtClean="0"/>
              <a:t>and </a:t>
            </a:r>
            <a:r>
              <a:rPr lang="en-US" b="1" dirty="0"/>
              <a:t>Foreign Draft </a:t>
            </a:r>
            <a:r>
              <a:rPr lang="en-US" dirty="0" smtClean="0"/>
              <a:t>–  not to be used</a:t>
            </a:r>
            <a:endParaRPr lang="en-US" dirty="0"/>
          </a:p>
          <a:p>
            <a:pPr marL="285750" lvl="0" indent="-285750">
              <a:buFont typeface="Arial" panose="020B0604020202020204" pitchFamily="34" charset="0"/>
              <a:buChar char="•"/>
            </a:pPr>
            <a:r>
              <a:rPr lang="en-US" dirty="0" smtClean="0"/>
              <a:t>Check Enclosure – if check needs to be cut instead of ACH check this box and in the notes section explain you need a check instead of ACH</a:t>
            </a:r>
          </a:p>
        </p:txBody>
      </p:sp>
      <p:pic>
        <p:nvPicPr>
          <p:cNvPr id="6" name="Picture 5"/>
          <p:cNvPicPr/>
          <p:nvPr/>
        </p:nvPicPr>
        <p:blipFill>
          <a:blip r:embed="rId2"/>
          <a:stretch>
            <a:fillRect/>
          </a:stretch>
        </p:blipFill>
        <p:spPr>
          <a:xfrm>
            <a:off x="4975654" y="1210962"/>
            <a:ext cx="7216346" cy="3698789"/>
          </a:xfrm>
          <a:prstGeom prst="rect">
            <a:avLst/>
          </a:prstGeom>
        </p:spPr>
      </p:pic>
    </p:spTree>
    <p:extLst>
      <p:ext uri="{BB962C8B-B14F-4D97-AF65-F5344CB8AC3E}">
        <p14:creationId xmlns:p14="http://schemas.microsoft.com/office/powerpoint/2010/main" val="84271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1856" y="1409700"/>
            <a:ext cx="4800599" cy="609600"/>
          </a:xfrm>
        </p:spPr>
        <p:txBody>
          <a:bodyPr>
            <a:normAutofit fontScale="90000"/>
          </a:bodyPr>
          <a:lstStyle/>
          <a:p>
            <a:pPr algn="ctr"/>
            <a:r>
              <a:rPr lang="en-US" sz="3600" dirty="0"/>
              <a:t>Travel Authorization</a:t>
            </a:r>
            <a:r>
              <a:rPr lang="en-US" dirty="0" smtClean="0"/>
              <a:t/>
            </a:r>
            <a:br>
              <a:rPr lang="en-US" dirty="0" smtClean="0"/>
            </a:br>
            <a:r>
              <a:rPr lang="en-US" sz="2400" dirty="0"/>
              <a:t>-step by step-</a:t>
            </a:r>
          </a:p>
        </p:txBody>
      </p:sp>
      <p:sp>
        <p:nvSpPr>
          <p:cNvPr id="7" name="Text Placeholder 6"/>
          <p:cNvSpPr>
            <a:spLocks noGrp="1"/>
          </p:cNvSpPr>
          <p:nvPr>
            <p:ph type="body" sz="half" idx="2"/>
          </p:nvPr>
        </p:nvSpPr>
        <p:spPr>
          <a:xfrm>
            <a:off x="1202027" y="1381897"/>
            <a:ext cx="3886200" cy="4876800"/>
          </a:xfrm>
        </p:spPr>
        <p:txBody>
          <a:bodyPr>
            <a:normAutofit lnSpcReduction="10000"/>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endParaRPr lang="en-US" b="1" dirty="0" smtClean="0"/>
          </a:p>
          <a:p>
            <a:pPr marL="285750" indent="-285750">
              <a:buFont typeface="Arial" panose="020B0604020202020204" pitchFamily="34" charset="0"/>
              <a:buChar char="•"/>
            </a:pPr>
            <a:r>
              <a:rPr lang="en-US" b="1" dirty="0" smtClean="0"/>
              <a:t>Emergency Contact Tab</a:t>
            </a:r>
          </a:p>
          <a:p>
            <a:pPr marL="285750" indent="-285750">
              <a:buClr>
                <a:srgbClr val="545454"/>
              </a:buClr>
              <a:buFont typeface="Arial" pitchFamily="34" charset="0"/>
              <a:buChar char="•"/>
            </a:pPr>
            <a:r>
              <a:rPr lang="en-US" dirty="0" smtClean="0"/>
              <a:t>Emergency Contact Information imported from TEM Profile</a:t>
            </a:r>
          </a:p>
          <a:p>
            <a:pPr marL="285750" indent="-285750">
              <a:buClr>
                <a:srgbClr val="545454"/>
              </a:buClr>
              <a:buFont typeface="Arial" pitchFamily="34" charset="0"/>
              <a:buChar char="•"/>
            </a:pPr>
            <a:r>
              <a:rPr lang="en-US" dirty="0" smtClean="0"/>
              <a:t>Additional Contacts may be added</a:t>
            </a:r>
          </a:p>
          <a:p>
            <a:pPr marL="285750" indent="-285750">
              <a:buClr>
                <a:srgbClr val="545454"/>
              </a:buClr>
              <a:buFont typeface="Arial" pitchFamily="34" charset="0"/>
              <a:buChar char="•"/>
            </a:pPr>
            <a:r>
              <a:rPr lang="en-US" dirty="0" smtClean="0"/>
              <a:t>If traveling internationally must input a number for “Traveler’s Cell or Other Contact Number During Trip”</a:t>
            </a:r>
          </a:p>
          <a:p>
            <a:pPr lvl="0">
              <a:buClr>
                <a:srgbClr val="545454"/>
              </a:buClr>
            </a:pPr>
            <a:endParaRPr lang="en-US" b="1" dirty="0"/>
          </a:p>
          <a:p>
            <a:pPr marL="285750" indent="-285750">
              <a:buClr>
                <a:srgbClr val="545454"/>
              </a:buClr>
              <a:buFont typeface="Arial" pitchFamily="34" charset="0"/>
              <a:buChar char="•"/>
            </a:pPr>
            <a:r>
              <a:rPr lang="en-US" b="1" dirty="0" smtClean="0"/>
              <a:t>Special Circumstance Tab</a:t>
            </a:r>
          </a:p>
          <a:p>
            <a:pPr marL="285750" indent="-285750">
              <a:buClr>
                <a:srgbClr val="545454"/>
              </a:buClr>
              <a:buFont typeface="Arial" pitchFamily="34" charset="0"/>
              <a:buChar char="•"/>
            </a:pPr>
            <a:r>
              <a:rPr lang="en-US" dirty="0" smtClean="0"/>
              <a:t>Optional information such as dept. budget information and other misc. trip details</a:t>
            </a:r>
          </a:p>
          <a:p>
            <a:pPr marL="285750" indent="-285750">
              <a:buClr>
                <a:srgbClr val="545454"/>
              </a:buClr>
              <a:buFont typeface="Arial" pitchFamily="34" charset="0"/>
              <a:buChar char="•"/>
            </a:pPr>
            <a:r>
              <a:rPr lang="en-US" dirty="0" smtClean="0"/>
              <a:t>If Budget restrictions are entered here the amount is carried to the Trip Detail Estimate Total Tab</a:t>
            </a:r>
          </a:p>
          <a:p>
            <a:pPr marL="285750" indent="-285750">
              <a:buClr>
                <a:srgbClr val="545454"/>
              </a:buClr>
              <a:buFont typeface="Arial" pitchFamily="34" charset="0"/>
              <a:buChar char="•"/>
            </a:pPr>
            <a:r>
              <a:rPr lang="en-US" dirty="0" smtClean="0"/>
              <a:t>If lodging isn’t entered in the per diem section, but in the expense section you need to complete the “justification for meals without lodging” in this section. You will enter “</a:t>
            </a:r>
            <a:r>
              <a:rPr lang="en-US" dirty="0"/>
              <a:t>lodging for trip is combined on one line</a:t>
            </a:r>
            <a:r>
              <a:rPr lang="en-US" dirty="0" smtClean="0"/>
              <a:t>”</a:t>
            </a:r>
          </a:p>
          <a:p>
            <a:pPr marL="285750" indent="-285750">
              <a:buClr>
                <a:srgbClr val="545454"/>
              </a:buClr>
              <a:buFont typeface="Arial" pitchFamily="34" charset="0"/>
              <a:buChar char="•"/>
            </a:pPr>
            <a:endParaRPr lang="en-US" b="1" dirty="0" smtClean="0">
              <a:solidFill>
                <a:srgbClr val="545454"/>
              </a:solidFill>
            </a:endParaRPr>
          </a:p>
          <a:p>
            <a:pPr marL="285750" indent="-285750">
              <a:buClr>
                <a:srgbClr val="545454"/>
              </a:buClr>
              <a:buFont typeface="Arial" pitchFamily="34" charset="0"/>
              <a:buChar char="•"/>
            </a:pPr>
            <a:endParaRPr lang="en-US" sz="1400"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861298"/>
            <a:ext cx="7354043" cy="299670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455" y="1"/>
            <a:ext cx="7177958" cy="3814118"/>
          </a:xfrm>
          <a:prstGeom prst="rect">
            <a:avLst/>
          </a:prstGeom>
        </p:spPr>
      </p:pic>
      <p:sp>
        <p:nvSpPr>
          <p:cNvPr id="11" name="Oval 10"/>
          <p:cNvSpPr/>
          <p:nvPr/>
        </p:nvSpPr>
        <p:spPr>
          <a:xfrm>
            <a:off x="4935828" y="1409700"/>
            <a:ext cx="457201" cy="304800"/>
          </a:xfrm>
          <a:prstGeom prst="ellipse">
            <a:avLst/>
          </a:prstGeom>
          <a:noFill/>
          <a:ln>
            <a:solidFill>
              <a:srgbClr val="FF0000"/>
            </a:solidFill>
          </a:ln>
          <a:effectLst>
            <a:glow rad="635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841349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SUP-Template-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8BA7B6E34E684F86388A42E4D943FB" ma:contentTypeVersion="2" ma:contentTypeDescription="Create a new document." ma:contentTypeScope="" ma:versionID="77b313aa23605146acb9f317089901fe">
  <xsd:schema xmlns:xsd="http://www.w3.org/2001/XMLSchema" xmlns:xs="http://www.w3.org/2001/XMLSchema" xmlns:p="http://schemas.microsoft.com/office/2006/metadata/properties" xmlns:ns1="http://schemas.microsoft.com/sharepoint/v3" targetNamespace="http://schemas.microsoft.com/office/2006/metadata/properties" ma:root="true" ma:fieldsID="f4c0fe3ebbf4f1f62576e04cc909b14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A5D800-ABCF-43C6-8BB0-D1DAF0C8CB38}">
  <ds:schemaRefs>
    <ds:schemaRef ds:uri="http://schemas.microsoft.com/office/2006/metadata/properties"/>
    <ds:schemaRef ds:uri="http://schemas.microsoft.com/office/infopath/2007/PartnerControls"/>
    <ds:schemaRef ds:uri="http://purl.org/dc/dcmitype/"/>
    <ds:schemaRef ds:uri="http://purl.org/dc/elements/1.1/"/>
    <ds:schemaRef ds:uri="http://schemas.microsoft.com/office/2006/documentManagement/types"/>
    <ds:schemaRef ds:uri="http://www.w3.org/XML/1998/namespace"/>
    <ds:schemaRef ds:uri="http://purl.org/dc/terms/"/>
    <ds:schemaRef ds:uri="http://schemas.microsoft.com/sharepoint/v3"/>
    <ds:schemaRef ds:uri="http://schemas.openxmlformats.org/package/2006/metadata/core-properties"/>
  </ds:schemaRefs>
</ds:datastoreItem>
</file>

<file path=customXml/itemProps2.xml><?xml version="1.0" encoding="utf-8"?>
<ds:datastoreItem xmlns:ds="http://schemas.openxmlformats.org/officeDocument/2006/customXml" ds:itemID="{8CC2AEDA-DD4A-4365-9492-F867F40FA6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0FDBF7-231A-4945-9D75-98A9ACC446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CSUP-Template-6</Template>
  <TotalTime>6674</TotalTime>
  <Words>1466</Words>
  <Application>Microsoft Office PowerPoint</Application>
  <PresentationFormat>Custom</PresentationFormat>
  <Paragraphs>353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CSUP-Template-6</vt:lpstr>
      <vt:lpstr>Travel Authorization -step by step-</vt:lpstr>
      <vt:lpstr>Travel Authorization -step by step-</vt:lpstr>
      <vt:lpstr>Travel Authorization -step by step-</vt:lpstr>
      <vt:lpstr>Travel Authorization -step by step-</vt:lpstr>
      <vt:lpstr>Travel Authorization -step by step-</vt:lpstr>
      <vt:lpstr>PowerPoint Presentation</vt:lpstr>
      <vt:lpstr>Travel Authorization -step by step-</vt:lpstr>
      <vt:lpstr>Travel Authorization -step by step-</vt:lpstr>
      <vt:lpstr>Travel Authorization -step by step-</vt:lpstr>
      <vt:lpstr>Travel Authorization -step by step-</vt:lpstr>
      <vt:lpstr>PowerPoint Presentation</vt:lpstr>
      <vt:lpstr>PowerPoint Presentation</vt:lpstr>
      <vt:lpstr>Travel Authorization -step by step-</vt:lpstr>
      <vt:lpstr>Travel Authorization -step by step-</vt:lpstr>
      <vt:lpstr>Travel Authorization -step by step-</vt:lpstr>
      <vt:lpstr>PowerPoint Presentation</vt:lpstr>
      <vt:lpstr>PowerPoint Presentation</vt:lpstr>
      <vt:lpstr>Travel Authorization -step by step-</vt:lpstr>
      <vt:lpstr>Travel Authorization -step by step-</vt:lpstr>
    </vt:vector>
  </TitlesOfParts>
  <Company>Colorado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Authorization -step by step-</dc:title>
  <dc:creator>Mercurio,Erin</dc:creator>
  <cp:lastModifiedBy>Windows User</cp:lastModifiedBy>
  <cp:revision>58</cp:revision>
  <cp:lastPrinted>2015-02-24T18:26:53Z</cp:lastPrinted>
  <dcterms:created xsi:type="dcterms:W3CDTF">2015-02-19T22:35:36Z</dcterms:created>
  <dcterms:modified xsi:type="dcterms:W3CDTF">2017-03-21T16:43:07Z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0x0101007C8BA7B6E34E684F86388A42E4D943FB</vt:lpwstr>
  </property>
  <property fmtid="{D5CDD505-2E9C-101B-9397-08002B2CF9AE}" pid="3" name="Order">
    <vt:r8>2500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