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8"/>
  </p:notesMasterIdLst>
  <p:handoutMasterIdLst>
    <p:handoutMasterId r:id="rId29"/>
  </p:handoutMasterIdLst>
  <p:sldIdLst>
    <p:sldId id="256" r:id="rId5"/>
    <p:sldId id="318" r:id="rId6"/>
    <p:sldId id="388" r:id="rId7"/>
    <p:sldId id="338" r:id="rId8"/>
    <p:sldId id="378" r:id="rId9"/>
    <p:sldId id="379" r:id="rId10"/>
    <p:sldId id="381" r:id="rId11"/>
    <p:sldId id="380" r:id="rId12"/>
    <p:sldId id="382" r:id="rId13"/>
    <p:sldId id="383" r:id="rId14"/>
    <p:sldId id="385" r:id="rId15"/>
    <p:sldId id="386" r:id="rId16"/>
    <p:sldId id="389" r:id="rId17"/>
    <p:sldId id="390" r:id="rId18"/>
    <p:sldId id="391" r:id="rId19"/>
    <p:sldId id="392" r:id="rId20"/>
    <p:sldId id="396" r:id="rId21"/>
    <p:sldId id="394" r:id="rId22"/>
    <p:sldId id="395" r:id="rId23"/>
    <p:sldId id="393" r:id="rId24"/>
    <p:sldId id="362" r:id="rId25"/>
    <p:sldId id="384" r:id="rId26"/>
    <p:sldId id="311" r:id="rId2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0232CA"/>
    <a:srgbClr val="A50021"/>
    <a:srgbClr val="CC0000"/>
    <a:srgbClr val="AD132A"/>
    <a:srgbClr val="110907"/>
    <a:srgbClr val="E8731F"/>
    <a:srgbClr val="01175F"/>
    <a:srgbClr val="00396A"/>
    <a:srgbClr val="40BE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8B1A97-2EDE-41B1-B450-AEFE7E68BE0E}" v="5175" dt="2025-08-14T19:00:39.060"/>
    <p1510:client id="{C26892B4-FF3D-429A-AE92-E6E8B70EEE2F}" v="30" dt="2025-08-15T16:16:02.941"/>
    <p1510:client id="{E44BDD7F-0D3F-1DAB-721E-19E5AEEC9F5B}" v="1149" dt="2025-08-14T19:30:02.631"/>
    <p1510:client id="{ED35BC81-A302-4572-937E-4C2943F7B898}" v="677" dt="2025-08-15T17:51:20.0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DD3C8C11-213C-469A-89FB-27A801668608}" type="datetimeFigureOut">
              <a:rPr lang="en-US" smtClean="0"/>
              <a:t>8/15/2025</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6691C0D-89AC-4691-87A9-4963E20D6763}" type="slidenum">
              <a:rPr lang="en-US" smtClean="0"/>
              <a:t>‹#›</a:t>
            </a:fld>
            <a:endParaRPr lang="en-US"/>
          </a:p>
        </p:txBody>
      </p:sp>
    </p:spTree>
    <p:extLst>
      <p:ext uri="{BB962C8B-B14F-4D97-AF65-F5344CB8AC3E}">
        <p14:creationId xmlns:p14="http://schemas.microsoft.com/office/powerpoint/2010/main" val="35324495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673AB40-F501-5042-943A-9EEC7B5578A4}" type="datetimeFigureOut">
              <a:rPr lang="en-US" smtClean="0"/>
              <a:t>8/15/2025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AF24239-0969-474D-B5B8-05A2440C018B}" type="slidenum">
              <a:rPr lang="en-US" smtClean="0"/>
              <a:t>‹#›</a:t>
            </a:fld>
            <a:endParaRPr lang="en-US"/>
          </a:p>
        </p:txBody>
      </p:sp>
    </p:spTree>
    <p:extLst>
      <p:ext uri="{BB962C8B-B14F-4D97-AF65-F5344CB8AC3E}">
        <p14:creationId xmlns:p14="http://schemas.microsoft.com/office/powerpoint/2010/main" val="18530069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F24239-0969-474D-B5B8-05A2440C018B}" type="slidenum">
              <a:rPr lang="en-US" smtClean="0"/>
              <a:t>1</a:t>
            </a:fld>
            <a:endParaRPr lang="en-US"/>
          </a:p>
        </p:txBody>
      </p:sp>
    </p:spTree>
    <p:extLst>
      <p:ext uri="{BB962C8B-B14F-4D97-AF65-F5344CB8AC3E}">
        <p14:creationId xmlns:p14="http://schemas.microsoft.com/office/powerpoint/2010/main" val="3124259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53928-EB4F-DB02-B583-019AB2B9F5A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C71F1A9-FA0A-346D-C073-396F96EB07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15702A-1DC3-B4AA-C39E-78E001341517}"/>
              </a:ext>
            </a:extLst>
          </p:cNvPr>
          <p:cNvSpPr>
            <a:spLocks noGrp="1"/>
          </p:cNvSpPr>
          <p:nvPr>
            <p:ph type="dt" sz="half" idx="10"/>
          </p:nvPr>
        </p:nvSpPr>
        <p:spPr/>
        <p:txBody>
          <a:bodyPr/>
          <a:lstStyle/>
          <a:p>
            <a:fld id="{15652C61-19BE-7445-9369-F816FE7B0768}" type="datetimeFigureOut">
              <a:rPr lang="en-US" smtClean="0"/>
              <a:t>8/15/2025</a:t>
            </a:fld>
            <a:endParaRPr lang="en-US"/>
          </a:p>
        </p:txBody>
      </p:sp>
      <p:sp>
        <p:nvSpPr>
          <p:cNvPr id="5" name="Footer Placeholder 4">
            <a:extLst>
              <a:ext uri="{FF2B5EF4-FFF2-40B4-BE49-F238E27FC236}">
                <a16:creationId xmlns:a16="http://schemas.microsoft.com/office/drawing/2014/main" id="{9425E583-CF50-66B1-8046-45F8E5A43B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A866B9-574A-34F5-F33C-3D974BD1398B}"/>
              </a:ext>
            </a:extLst>
          </p:cNvPr>
          <p:cNvSpPr>
            <a:spLocks noGrp="1"/>
          </p:cNvSpPr>
          <p:nvPr>
            <p:ph type="sldNum" sz="quarter" idx="12"/>
          </p:nvPr>
        </p:nvSpPr>
        <p:spPr/>
        <p:txBody>
          <a:bodyPr/>
          <a:lstStyle/>
          <a:p>
            <a:fld id="{BAE476EB-13D8-0C4C-8B8E-CBCE17DF0E55}" type="slidenum">
              <a:rPr lang="en-US" smtClean="0"/>
              <a:t>‹#›</a:t>
            </a:fld>
            <a:endParaRPr lang="en-US"/>
          </a:p>
        </p:txBody>
      </p:sp>
    </p:spTree>
    <p:extLst>
      <p:ext uri="{BB962C8B-B14F-4D97-AF65-F5344CB8AC3E}">
        <p14:creationId xmlns:p14="http://schemas.microsoft.com/office/powerpoint/2010/main" val="3635960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7C746-981F-8BB2-5DC4-DE5DEEBC935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105030-4A48-97CA-3BC6-CA875B9388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5695F6-A1B5-4EE1-58AE-6EE5865CD5C7}"/>
              </a:ext>
            </a:extLst>
          </p:cNvPr>
          <p:cNvSpPr>
            <a:spLocks noGrp="1"/>
          </p:cNvSpPr>
          <p:nvPr>
            <p:ph type="dt" sz="half" idx="10"/>
          </p:nvPr>
        </p:nvSpPr>
        <p:spPr/>
        <p:txBody>
          <a:bodyPr/>
          <a:lstStyle/>
          <a:p>
            <a:fld id="{15652C61-19BE-7445-9369-F816FE7B0768}" type="datetimeFigureOut">
              <a:rPr lang="en-US" smtClean="0"/>
              <a:t>8/15/2025</a:t>
            </a:fld>
            <a:endParaRPr lang="en-US"/>
          </a:p>
        </p:txBody>
      </p:sp>
      <p:sp>
        <p:nvSpPr>
          <p:cNvPr id="5" name="Footer Placeholder 4">
            <a:extLst>
              <a:ext uri="{FF2B5EF4-FFF2-40B4-BE49-F238E27FC236}">
                <a16:creationId xmlns:a16="http://schemas.microsoft.com/office/drawing/2014/main" id="{F5B24206-3F1E-BE9B-845E-D0991C481B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E13522-D990-758D-6589-B3F4E330CF6B}"/>
              </a:ext>
            </a:extLst>
          </p:cNvPr>
          <p:cNvSpPr>
            <a:spLocks noGrp="1"/>
          </p:cNvSpPr>
          <p:nvPr>
            <p:ph type="sldNum" sz="quarter" idx="12"/>
          </p:nvPr>
        </p:nvSpPr>
        <p:spPr/>
        <p:txBody>
          <a:bodyPr/>
          <a:lstStyle/>
          <a:p>
            <a:fld id="{BAE476EB-13D8-0C4C-8B8E-CBCE17DF0E55}" type="slidenum">
              <a:rPr lang="en-US" smtClean="0"/>
              <a:t>‹#›</a:t>
            </a:fld>
            <a:endParaRPr lang="en-US"/>
          </a:p>
        </p:txBody>
      </p:sp>
    </p:spTree>
    <p:extLst>
      <p:ext uri="{BB962C8B-B14F-4D97-AF65-F5344CB8AC3E}">
        <p14:creationId xmlns:p14="http://schemas.microsoft.com/office/powerpoint/2010/main" val="185145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7E2A83-6ED6-45E0-C6B6-E68066AC818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F8E98F-FB61-8D75-3BD1-BED88D9D482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A86908-FD44-F3BA-FCC7-FCE835F90056}"/>
              </a:ext>
            </a:extLst>
          </p:cNvPr>
          <p:cNvSpPr>
            <a:spLocks noGrp="1"/>
          </p:cNvSpPr>
          <p:nvPr>
            <p:ph type="dt" sz="half" idx="10"/>
          </p:nvPr>
        </p:nvSpPr>
        <p:spPr/>
        <p:txBody>
          <a:bodyPr/>
          <a:lstStyle/>
          <a:p>
            <a:fld id="{15652C61-19BE-7445-9369-F816FE7B0768}" type="datetimeFigureOut">
              <a:rPr lang="en-US" smtClean="0"/>
              <a:t>8/15/2025</a:t>
            </a:fld>
            <a:endParaRPr lang="en-US"/>
          </a:p>
        </p:txBody>
      </p:sp>
      <p:sp>
        <p:nvSpPr>
          <p:cNvPr id="5" name="Footer Placeholder 4">
            <a:extLst>
              <a:ext uri="{FF2B5EF4-FFF2-40B4-BE49-F238E27FC236}">
                <a16:creationId xmlns:a16="http://schemas.microsoft.com/office/drawing/2014/main" id="{005BE4B9-E0CD-2708-CCE8-D9489A8E36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011566-B942-31BD-749C-173148E77D1D}"/>
              </a:ext>
            </a:extLst>
          </p:cNvPr>
          <p:cNvSpPr>
            <a:spLocks noGrp="1"/>
          </p:cNvSpPr>
          <p:nvPr>
            <p:ph type="sldNum" sz="quarter" idx="12"/>
          </p:nvPr>
        </p:nvSpPr>
        <p:spPr/>
        <p:txBody>
          <a:bodyPr/>
          <a:lstStyle/>
          <a:p>
            <a:fld id="{BAE476EB-13D8-0C4C-8B8E-CBCE17DF0E55}" type="slidenum">
              <a:rPr lang="en-US" smtClean="0"/>
              <a:t>‹#›</a:t>
            </a:fld>
            <a:endParaRPr lang="en-US"/>
          </a:p>
        </p:txBody>
      </p:sp>
    </p:spTree>
    <p:extLst>
      <p:ext uri="{BB962C8B-B14F-4D97-AF65-F5344CB8AC3E}">
        <p14:creationId xmlns:p14="http://schemas.microsoft.com/office/powerpoint/2010/main" val="871920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92BE0-1512-2BA5-FC7E-23D4E7269C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9CC7C1-219C-B0D5-6874-AF56830262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1CBF3F-72E3-502B-439F-A712CA5BA570}"/>
              </a:ext>
            </a:extLst>
          </p:cNvPr>
          <p:cNvSpPr>
            <a:spLocks noGrp="1"/>
          </p:cNvSpPr>
          <p:nvPr>
            <p:ph type="dt" sz="half" idx="10"/>
          </p:nvPr>
        </p:nvSpPr>
        <p:spPr/>
        <p:txBody>
          <a:bodyPr/>
          <a:lstStyle/>
          <a:p>
            <a:fld id="{15652C61-19BE-7445-9369-F816FE7B0768}" type="datetimeFigureOut">
              <a:rPr lang="en-US" smtClean="0"/>
              <a:t>8/15/2025</a:t>
            </a:fld>
            <a:endParaRPr lang="en-US"/>
          </a:p>
        </p:txBody>
      </p:sp>
      <p:sp>
        <p:nvSpPr>
          <p:cNvPr id="5" name="Footer Placeholder 4">
            <a:extLst>
              <a:ext uri="{FF2B5EF4-FFF2-40B4-BE49-F238E27FC236}">
                <a16:creationId xmlns:a16="http://schemas.microsoft.com/office/drawing/2014/main" id="{F45F97A0-7F93-A4F9-71C3-F3C9AF4078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4FDE79-4ED4-C3B9-C6BD-CB1061403A8F}"/>
              </a:ext>
            </a:extLst>
          </p:cNvPr>
          <p:cNvSpPr>
            <a:spLocks noGrp="1"/>
          </p:cNvSpPr>
          <p:nvPr>
            <p:ph type="sldNum" sz="quarter" idx="12"/>
          </p:nvPr>
        </p:nvSpPr>
        <p:spPr/>
        <p:txBody>
          <a:bodyPr/>
          <a:lstStyle/>
          <a:p>
            <a:fld id="{BAE476EB-13D8-0C4C-8B8E-CBCE17DF0E55}" type="slidenum">
              <a:rPr lang="en-US" smtClean="0"/>
              <a:t>‹#›</a:t>
            </a:fld>
            <a:endParaRPr lang="en-US"/>
          </a:p>
        </p:txBody>
      </p:sp>
    </p:spTree>
    <p:extLst>
      <p:ext uri="{BB962C8B-B14F-4D97-AF65-F5344CB8AC3E}">
        <p14:creationId xmlns:p14="http://schemas.microsoft.com/office/powerpoint/2010/main" val="3200549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7FABE-B84E-172E-5B29-964CE0790A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87B0DB-6F5E-ABB7-E12D-B77D6C4A44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9763F64-5954-A235-C04C-BB6F3A0A91D4}"/>
              </a:ext>
            </a:extLst>
          </p:cNvPr>
          <p:cNvSpPr>
            <a:spLocks noGrp="1"/>
          </p:cNvSpPr>
          <p:nvPr>
            <p:ph type="dt" sz="half" idx="10"/>
          </p:nvPr>
        </p:nvSpPr>
        <p:spPr/>
        <p:txBody>
          <a:bodyPr/>
          <a:lstStyle/>
          <a:p>
            <a:fld id="{15652C61-19BE-7445-9369-F816FE7B0768}" type="datetimeFigureOut">
              <a:rPr lang="en-US" smtClean="0"/>
              <a:t>8/15/2025</a:t>
            </a:fld>
            <a:endParaRPr lang="en-US"/>
          </a:p>
        </p:txBody>
      </p:sp>
      <p:sp>
        <p:nvSpPr>
          <p:cNvPr id="5" name="Footer Placeholder 4">
            <a:extLst>
              <a:ext uri="{FF2B5EF4-FFF2-40B4-BE49-F238E27FC236}">
                <a16:creationId xmlns:a16="http://schemas.microsoft.com/office/drawing/2014/main" id="{EF252B26-4B41-DDC1-8927-D03DB72959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3276CA-F2A8-099C-5BAD-72940619310B}"/>
              </a:ext>
            </a:extLst>
          </p:cNvPr>
          <p:cNvSpPr>
            <a:spLocks noGrp="1"/>
          </p:cNvSpPr>
          <p:nvPr>
            <p:ph type="sldNum" sz="quarter" idx="12"/>
          </p:nvPr>
        </p:nvSpPr>
        <p:spPr/>
        <p:txBody>
          <a:bodyPr/>
          <a:lstStyle/>
          <a:p>
            <a:fld id="{BAE476EB-13D8-0C4C-8B8E-CBCE17DF0E55}" type="slidenum">
              <a:rPr lang="en-US" smtClean="0"/>
              <a:t>‹#›</a:t>
            </a:fld>
            <a:endParaRPr lang="en-US"/>
          </a:p>
        </p:txBody>
      </p:sp>
    </p:spTree>
    <p:extLst>
      <p:ext uri="{BB962C8B-B14F-4D97-AF65-F5344CB8AC3E}">
        <p14:creationId xmlns:p14="http://schemas.microsoft.com/office/powerpoint/2010/main" val="750923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C202A-DAAA-E2A1-6BEF-267F8D2C22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7ACFB1-D3F7-8CE3-4E90-297F5B84D1A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D261C8-FED8-76BC-B5E8-C24D8B595B9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AE139B3-2B7F-5106-9E7A-F1740920C7FC}"/>
              </a:ext>
            </a:extLst>
          </p:cNvPr>
          <p:cNvSpPr>
            <a:spLocks noGrp="1"/>
          </p:cNvSpPr>
          <p:nvPr>
            <p:ph type="dt" sz="half" idx="10"/>
          </p:nvPr>
        </p:nvSpPr>
        <p:spPr/>
        <p:txBody>
          <a:bodyPr/>
          <a:lstStyle/>
          <a:p>
            <a:fld id="{15652C61-19BE-7445-9369-F816FE7B0768}" type="datetimeFigureOut">
              <a:rPr lang="en-US" smtClean="0"/>
              <a:t>8/15/2025</a:t>
            </a:fld>
            <a:endParaRPr lang="en-US"/>
          </a:p>
        </p:txBody>
      </p:sp>
      <p:sp>
        <p:nvSpPr>
          <p:cNvPr id="6" name="Footer Placeholder 5">
            <a:extLst>
              <a:ext uri="{FF2B5EF4-FFF2-40B4-BE49-F238E27FC236}">
                <a16:creationId xmlns:a16="http://schemas.microsoft.com/office/drawing/2014/main" id="{A2900929-3292-AF9C-FD8E-D74D9F075C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E8868F-14FD-97A9-2971-FDF15AD5F971}"/>
              </a:ext>
            </a:extLst>
          </p:cNvPr>
          <p:cNvSpPr>
            <a:spLocks noGrp="1"/>
          </p:cNvSpPr>
          <p:nvPr>
            <p:ph type="sldNum" sz="quarter" idx="12"/>
          </p:nvPr>
        </p:nvSpPr>
        <p:spPr/>
        <p:txBody>
          <a:bodyPr/>
          <a:lstStyle/>
          <a:p>
            <a:fld id="{BAE476EB-13D8-0C4C-8B8E-CBCE17DF0E55}" type="slidenum">
              <a:rPr lang="en-US" smtClean="0"/>
              <a:t>‹#›</a:t>
            </a:fld>
            <a:endParaRPr lang="en-US"/>
          </a:p>
        </p:txBody>
      </p:sp>
    </p:spTree>
    <p:extLst>
      <p:ext uri="{BB962C8B-B14F-4D97-AF65-F5344CB8AC3E}">
        <p14:creationId xmlns:p14="http://schemas.microsoft.com/office/powerpoint/2010/main" val="1623742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3F3E2-5C8F-528D-7417-288BB9A1FE7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5B5D9C-1193-AA3F-C210-D8C573960F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B7032A-A888-EC12-35A5-AADA5D33E29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05D5CA6-C7D7-71CA-8B4F-B4CD223BA4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2E4FA36-BBEC-8662-3631-C684929B15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863628A-A737-ECB6-A627-377E195084DB}"/>
              </a:ext>
            </a:extLst>
          </p:cNvPr>
          <p:cNvSpPr>
            <a:spLocks noGrp="1"/>
          </p:cNvSpPr>
          <p:nvPr>
            <p:ph type="dt" sz="half" idx="10"/>
          </p:nvPr>
        </p:nvSpPr>
        <p:spPr/>
        <p:txBody>
          <a:bodyPr/>
          <a:lstStyle/>
          <a:p>
            <a:fld id="{15652C61-19BE-7445-9369-F816FE7B0768}" type="datetimeFigureOut">
              <a:rPr lang="en-US" smtClean="0"/>
              <a:t>8/15/2025</a:t>
            </a:fld>
            <a:endParaRPr lang="en-US"/>
          </a:p>
        </p:txBody>
      </p:sp>
      <p:sp>
        <p:nvSpPr>
          <p:cNvPr id="8" name="Footer Placeholder 7">
            <a:extLst>
              <a:ext uri="{FF2B5EF4-FFF2-40B4-BE49-F238E27FC236}">
                <a16:creationId xmlns:a16="http://schemas.microsoft.com/office/drawing/2014/main" id="{ECAD5C9A-7425-2E0F-DC71-58AB8F4B0C3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BDA12CE-94E1-D2BD-D6B8-3BD78BB6D42D}"/>
              </a:ext>
            </a:extLst>
          </p:cNvPr>
          <p:cNvSpPr>
            <a:spLocks noGrp="1"/>
          </p:cNvSpPr>
          <p:nvPr>
            <p:ph type="sldNum" sz="quarter" idx="12"/>
          </p:nvPr>
        </p:nvSpPr>
        <p:spPr/>
        <p:txBody>
          <a:bodyPr/>
          <a:lstStyle/>
          <a:p>
            <a:fld id="{BAE476EB-13D8-0C4C-8B8E-CBCE17DF0E55}" type="slidenum">
              <a:rPr lang="en-US" smtClean="0"/>
              <a:t>‹#›</a:t>
            </a:fld>
            <a:endParaRPr lang="en-US"/>
          </a:p>
        </p:txBody>
      </p:sp>
    </p:spTree>
    <p:extLst>
      <p:ext uri="{BB962C8B-B14F-4D97-AF65-F5344CB8AC3E}">
        <p14:creationId xmlns:p14="http://schemas.microsoft.com/office/powerpoint/2010/main" val="2485481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0B7F6-768F-F9F2-DA30-922EC0AD693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583505F-AF17-8A23-FA52-32B25590F693}"/>
              </a:ext>
            </a:extLst>
          </p:cNvPr>
          <p:cNvSpPr>
            <a:spLocks noGrp="1"/>
          </p:cNvSpPr>
          <p:nvPr>
            <p:ph type="dt" sz="half" idx="10"/>
          </p:nvPr>
        </p:nvSpPr>
        <p:spPr/>
        <p:txBody>
          <a:bodyPr/>
          <a:lstStyle/>
          <a:p>
            <a:fld id="{15652C61-19BE-7445-9369-F816FE7B0768}" type="datetimeFigureOut">
              <a:rPr lang="en-US" smtClean="0"/>
              <a:t>8/15/2025</a:t>
            </a:fld>
            <a:endParaRPr lang="en-US"/>
          </a:p>
        </p:txBody>
      </p:sp>
      <p:sp>
        <p:nvSpPr>
          <p:cNvPr id="4" name="Footer Placeholder 3">
            <a:extLst>
              <a:ext uri="{FF2B5EF4-FFF2-40B4-BE49-F238E27FC236}">
                <a16:creationId xmlns:a16="http://schemas.microsoft.com/office/drawing/2014/main" id="{5FF8E4D8-220E-C6E2-7B9C-36C09F4F760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D1AA111-FE2E-B2C5-EA30-330DB75E4766}"/>
              </a:ext>
            </a:extLst>
          </p:cNvPr>
          <p:cNvSpPr>
            <a:spLocks noGrp="1"/>
          </p:cNvSpPr>
          <p:nvPr>
            <p:ph type="sldNum" sz="quarter" idx="12"/>
          </p:nvPr>
        </p:nvSpPr>
        <p:spPr/>
        <p:txBody>
          <a:bodyPr/>
          <a:lstStyle/>
          <a:p>
            <a:fld id="{BAE476EB-13D8-0C4C-8B8E-CBCE17DF0E55}" type="slidenum">
              <a:rPr lang="en-US" smtClean="0"/>
              <a:t>‹#›</a:t>
            </a:fld>
            <a:endParaRPr lang="en-US"/>
          </a:p>
        </p:txBody>
      </p:sp>
    </p:spTree>
    <p:extLst>
      <p:ext uri="{BB962C8B-B14F-4D97-AF65-F5344CB8AC3E}">
        <p14:creationId xmlns:p14="http://schemas.microsoft.com/office/powerpoint/2010/main" val="3861216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21316C-2E35-5BE3-3046-7B1299830EF1}"/>
              </a:ext>
            </a:extLst>
          </p:cNvPr>
          <p:cNvSpPr>
            <a:spLocks noGrp="1"/>
          </p:cNvSpPr>
          <p:nvPr>
            <p:ph type="dt" sz="half" idx="10"/>
          </p:nvPr>
        </p:nvSpPr>
        <p:spPr/>
        <p:txBody>
          <a:bodyPr/>
          <a:lstStyle/>
          <a:p>
            <a:fld id="{15652C61-19BE-7445-9369-F816FE7B0768}" type="datetimeFigureOut">
              <a:rPr lang="en-US" smtClean="0"/>
              <a:t>8/15/2025</a:t>
            </a:fld>
            <a:endParaRPr lang="en-US"/>
          </a:p>
        </p:txBody>
      </p:sp>
      <p:sp>
        <p:nvSpPr>
          <p:cNvPr id="3" name="Footer Placeholder 2">
            <a:extLst>
              <a:ext uri="{FF2B5EF4-FFF2-40B4-BE49-F238E27FC236}">
                <a16:creationId xmlns:a16="http://schemas.microsoft.com/office/drawing/2014/main" id="{3DADEC67-8920-93E8-2614-02A2C3A2A31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97CE121-BB4B-05F9-ED1C-C29FA1016E71}"/>
              </a:ext>
            </a:extLst>
          </p:cNvPr>
          <p:cNvSpPr>
            <a:spLocks noGrp="1"/>
          </p:cNvSpPr>
          <p:nvPr>
            <p:ph type="sldNum" sz="quarter" idx="12"/>
          </p:nvPr>
        </p:nvSpPr>
        <p:spPr/>
        <p:txBody>
          <a:bodyPr/>
          <a:lstStyle/>
          <a:p>
            <a:fld id="{BAE476EB-13D8-0C4C-8B8E-CBCE17DF0E55}" type="slidenum">
              <a:rPr lang="en-US" smtClean="0"/>
              <a:t>‹#›</a:t>
            </a:fld>
            <a:endParaRPr lang="en-US"/>
          </a:p>
        </p:txBody>
      </p:sp>
    </p:spTree>
    <p:extLst>
      <p:ext uri="{BB962C8B-B14F-4D97-AF65-F5344CB8AC3E}">
        <p14:creationId xmlns:p14="http://schemas.microsoft.com/office/powerpoint/2010/main" val="3010397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C5B42-6533-D4A9-CEC2-F5E0A88530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953167-8B35-8E95-7E69-B691F5A8B9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6388B6C-0AAD-9269-B930-43AB2858DC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1640F8-14B9-0366-C6A9-6DE559460C33}"/>
              </a:ext>
            </a:extLst>
          </p:cNvPr>
          <p:cNvSpPr>
            <a:spLocks noGrp="1"/>
          </p:cNvSpPr>
          <p:nvPr>
            <p:ph type="dt" sz="half" idx="10"/>
          </p:nvPr>
        </p:nvSpPr>
        <p:spPr/>
        <p:txBody>
          <a:bodyPr/>
          <a:lstStyle/>
          <a:p>
            <a:fld id="{15652C61-19BE-7445-9369-F816FE7B0768}" type="datetimeFigureOut">
              <a:rPr lang="en-US" smtClean="0"/>
              <a:t>8/15/2025</a:t>
            </a:fld>
            <a:endParaRPr lang="en-US"/>
          </a:p>
        </p:txBody>
      </p:sp>
      <p:sp>
        <p:nvSpPr>
          <p:cNvPr id="6" name="Footer Placeholder 5">
            <a:extLst>
              <a:ext uri="{FF2B5EF4-FFF2-40B4-BE49-F238E27FC236}">
                <a16:creationId xmlns:a16="http://schemas.microsoft.com/office/drawing/2014/main" id="{0F607766-1C4D-C815-64B9-7B8390F994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423EA9-6449-02AE-C222-A4116DBCACC0}"/>
              </a:ext>
            </a:extLst>
          </p:cNvPr>
          <p:cNvSpPr>
            <a:spLocks noGrp="1"/>
          </p:cNvSpPr>
          <p:nvPr>
            <p:ph type="sldNum" sz="quarter" idx="12"/>
          </p:nvPr>
        </p:nvSpPr>
        <p:spPr/>
        <p:txBody>
          <a:bodyPr/>
          <a:lstStyle/>
          <a:p>
            <a:fld id="{BAE476EB-13D8-0C4C-8B8E-CBCE17DF0E55}" type="slidenum">
              <a:rPr lang="en-US" smtClean="0"/>
              <a:t>‹#›</a:t>
            </a:fld>
            <a:endParaRPr lang="en-US"/>
          </a:p>
        </p:txBody>
      </p:sp>
    </p:spTree>
    <p:extLst>
      <p:ext uri="{BB962C8B-B14F-4D97-AF65-F5344CB8AC3E}">
        <p14:creationId xmlns:p14="http://schemas.microsoft.com/office/powerpoint/2010/main" val="3698351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82496-1560-5162-F0AC-851F9A24B0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74C5584-7ED5-3643-9558-5BD47F8004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8A36F79-A3F5-26AC-38AA-24F1507BEB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5AFB28-F5B1-5C3B-29AF-AFA24FD90058}"/>
              </a:ext>
            </a:extLst>
          </p:cNvPr>
          <p:cNvSpPr>
            <a:spLocks noGrp="1"/>
          </p:cNvSpPr>
          <p:nvPr>
            <p:ph type="dt" sz="half" idx="10"/>
          </p:nvPr>
        </p:nvSpPr>
        <p:spPr/>
        <p:txBody>
          <a:bodyPr/>
          <a:lstStyle/>
          <a:p>
            <a:fld id="{15652C61-19BE-7445-9369-F816FE7B0768}" type="datetimeFigureOut">
              <a:rPr lang="en-US" smtClean="0"/>
              <a:t>8/15/2025</a:t>
            </a:fld>
            <a:endParaRPr lang="en-US"/>
          </a:p>
        </p:txBody>
      </p:sp>
      <p:sp>
        <p:nvSpPr>
          <p:cNvPr id="6" name="Footer Placeholder 5">
            <a:extLst>
              <a:ext uri="{FF2B5EF4-FFF2-40B4-BE49-F238E27FC236}">
                <a16:creationId xmlns:a16="http://schemas.microsoft.com/office/drawing/2014/main" id="{186B5330-252D-0C1B-E9D3-F8994815D4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FB3FE4-E214-3F0B-0666-F26AC8C63EA8}"/>
              </a:ext>
            </a:extLst>
          </p:cNvPr>
          <p:cNvSpPr>
            <a:spLocks noGrp="1"/>
          </p:cNvSpPr>
          <p:nvPr>
            <p:ph type="sldNum" sz="quarter" idx="12"/>
          </p:nvPr>
        </p:nvSpPr>
        <p:spPr/>
        <p:txBody>
          <a:bodyPr/>
          <a:lstStyle/>
          <a:p>
            <a:fld id="{BAE476EB-13D8-0C4C-8B8E-CBCE17DF0E55}" type="slidenum">
              <a:rPr lang="en-US" smtClean="0"/>
              <a:t>‹#›</a:t>
            </a:fld>
            <a:endParaRPr lang="en-US"/>
          </a:p>
        </p:txBody>
      </p:sp>
    </p:spTree>
    <p:extLst>
      <p:ext uri="{BB962C8B-B14F-4D97-AF65-F5344CB8AC3E}">
        <p14:creationId xmlns:p14="http://schemas.microsoft.com/office/powerpoint/2010/main" val="107800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243E44-B64E-9681-5B34-589ADB1EFB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5FAD7D0-8BDA-867B-A937-00E8A45C7F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BEA61D-9461-1D46-45CB-EB830A3C4E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652C61-19BE-7445-9369-F816FE7B0768}" type="datetimeFigureOut">
              <a:rPr lang="en-US" smtClean="0"/>
              <a:t>8/15/2025</a:t>
            </a:fld>
            <a:endParaRPr lang="en-US"/>
          </a:p>
        </p:txBody>
      </p:sp>
      <p:sp>
        <p:nvSpPr>
          <p:cNvPr id="5" name="Footer Placeholder 4">
            <a:extLst>
              <a:ext uri="{FF2B5EF4-FFF2-40B4-BE49-F238E27FC236}">
                <a16:creationId xmlns:a16="http://schemas.microsoft.com/office/drawing/2014/main" id="{E61B7003-6F40-2433-A39F-523196DFD7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F24A129-FC7A-F690-9889-B2BDA7607D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E476EB-13D8-0C4C-8B8E-CBCE17DF0E55}" type="slidenum">
              <a:rPr lang="en-US" smtClean="0"/>
              <a:t>‹#›</a:t>
            </a:fld>
            <a:endParaRPr lang="en-US"/>
          </a:p>
        </p:txBody>
      </p:sp>
    </p:spTree>
    <p:extLst>
      <p:ext uri="{BB962C8B-B14F-4D97-AF65-F5344CB8AC3E}">
        <p14:creationId xmlns:p14="http://schemas.microsoft.com/office/powerpoint/2010/main" val="21934195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529" y="0"/>
            <a:ext cx="12201529" cy="6857999"/>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ctrTitle"/>
          </p:nvPr>
        </p:nvSpPr>
        <p:spPr>
          <a:xfrm>
            <a:off x="841569" y="1760477"/>
            <a:ext cx="10764252" cy="3084153"/>
          </a:xfrm>
        </p:spPr>
        <p:txBody>
          <a:bodyPr>
            <a:noAutofit/>
          </a:bodyPr>
          <a:lstStyle/>
          <a:p>
            <a:pPr marL="457200" lvl="1" algn="l">
              <a:spcBef>
                <a:spcPts val="600"/>
              </a:spcBef>
              <a:spcAft>
                <a:spcPts val="1800"/>
              </a:spcAft>
            </a:pPr>
            <a:r>
              <a:rPr lang="en-US" sz="2800" b="1">
                <a:solidFill>
                  <a:srgbClr val="FF0000"/>
                </a:solidFill>
                <a:latin typeface="+mn-lt"/>
              </a:rPr>
              <a:t>                           </a:t>
            </a:r>
            <a:endParaRPr lang="en-US" sz="2800" b="1" i="1">
              <a:solidFill>
                <a:schemeClr val="bg1"/>
              </a:solidFill>
            </a:endParaRPr>
          </a:p>
        </p:txBody>
      </p:sp>
      <p:sp>
        <p:nvSpPr>
          <p:cNvPr id="7" name="TextBox 6">
            <a:extLst>
              <a:ext uri="{FF2B5EF4-FFF2-40B4-BE49-F238E27FC236}">
                <a16:creationId xmlns:a16="http://schemas.microsoft.com/office/drawing/2014/main" id="{E7B88C55-FE2F-5370-2A35-1F4228117973}"/>
              </a:ext>
            </a:extLst>
          </p:cNvPr>
          <p:cNvSpPr txBox="1"/>
          <p:nvPr/>
        </p:nvSpPr>
        <p:spPr>
          <a:xfrm>
            <a:off x="1883872" y="4091943"/>
            <a:ext cx="8897760" cy="1077218"/>
          </a:xfrm>
          <a:prstGeom prst="rect">
            <a:avLst/>
          </a:prstGeom>
          <a:noFill/>
        </p:spPr>
        <p:txBody>
          <a:bodyPr wrap="square" rtlCol="0">
            <a:spAutoFit/>
          </a:bodyPr>
          <a:lstStyle/>
          <a:p>
            <a:r>
              <a:rPr lang="en-US" sz="3600" b="1">
                <a:solidFill>
                  <a:srgbClr val="FF0000"/>
                </a:solidFill>
                <a:latin typeface="+mn-lt"/>
              </a:rPr>
              <a:t> </a:t>
            </a:r>
            <a:r>
              <a:rPr lang="en-US" sz="4000" b="1">
                <a:solidFill>
                  <a:schemeClr val="bg1"/>
                </a:solidFill>
              </a:rPr>
              <a:t>Johnna Doyle, Deputy General Counsel</a:t>
            </a:r>
          </a:p>
          <a:p>
            <a:pPr algn="ctr"/>
            <a:r>
              <a:rPr lang="en-US" sz="2400" b="1">
                <a:solidFill>
                  <a:schemeClr val="bg1"/>
                </a:solidFill>
                <a:latin typeface="+mn-lt"/>
              </a:rPr>
              <a:t>8/19/25</a:t>
            </a:r>
            <a:endParaRPr lang="en-US" sz="2400">
              <a:solidFill>
                <a:schemeClr val="bg1"/>
              </a:solidFill>
            </a:endParaRPr>
          </a:p>
        </p:txBody>
      </p:sp>
      <p:sp>
        <p:nvSpPr>
          <p:cNvPr id="8" name="TextBox 7">
            <a:extLst>
              <a:ext uri="{FF2B5EF4-FFF2-40B4-BE49-F238E27FC236}">
                <a16:creationId xmlns:a16="http://schemas.microsoft.com/office/drawing/2014/main" id="{552D6C41-DC5B-92E7-83FE-85D7A83A127A}"/>
              </a:ext>
            </a:extLst>
          </p:cNvPr>
          <p:cNvSpPr txBox="1"/>
          <p:nvPr/>
        </p:nvSpPr>
        <p:spPr>
          <a:xfrm>
            <a:off x="2426811" y="1416714"/>
            <a:ext cx="7328847" cy="1631216"/>
          </a:xfrm>
          <a:prstGeom prst="rect">
            <a:avLst/>
          </a:prstGeom>
          <a:noFill/>
        </p:spPr>
        <p:txBody>
          <a:bodyPr wrap="square" rtlCol="0">
            <a:spAutoFit/>
          </a:bodyPr>
          <a:lstStyle/>
          <a:p>
            <a:pPr algn="ctr"/>
            <a:r>
              <a:rPr lang="en-US" sz="3800" b="1">
                <a:solidFill>
                  <a:schemeClr val="bg1"/>
                </a:solidFill>
              </a:rPr>
              <a:t>NEW POLICIES</a:t>
            </a:r>
          </a:p>
          <a:p>
            <a:pPr algn="ctr"/>
            <a:r>
              <a:rPr lang="en-US" sz="3800" b="1">
                <a:solidFill>
                  <a:schemeClr val="bg1"/>
                </a:solidFill>
              </a:rPr>
              <a:t>July 1, 2024 – July 31, 2025 </a:t>
            </a:r>
          </a:p>
          <a:p>
            <a:r>
              <a:rPr lang="en-US" sz="2400" b="1">
                <a:solidFill>
                  <a:schemeClr val="bg1"/>
                </a:solidFill>
                <a:latin typeface="+mn-lt"/>
              </a:rPr>
              <a:t>                                            </a:t>
            </a:r>
            <a:endParaRPr lang="en-US" sz="2800"/>
          </a:p>
        </p:txBody>
      </p:sp>
      <p:pic>
        <p:nvPicPr>
          <p:cNvPr id="2" name="Picture 1">
            <a:extLst>
              <a:ext uri="{FF2B5EF4-FFF2-40B4-BE49-F238E27FC236}">
                <a16:creationId xmlns:a16="http://schemas.microsoft.com/office/drawing/2014/main" id="{07C55BB1-9877-A56D-BD45-51AEEA63B77D}"/>
              </a:ext>
            </a:extLst>
          </p:cNvPr>
          <p:cNvPicPr>
            <a:picLocks noChangeAspect="1"/>
          </p:cNvPicPr>
          <p:nvPr/>
        </p:nvPicPr>
        <p:blipFill rotWithShape="1">
          <a:blip r:embed="rId3">
            <a:extLst>
              <a:ext uri="{28A0092B-C50C-407E-A947-70E740481C1C}">
                <a14:useLocalDpi xmlns:a14="http://schemas.microsoft.com/office/drawing/2010/main" val="0"/>
              </a:ext>
            </a:extLst>
          </a:blip>
          <a:srcRect r="39840"/>
          <a:stretch/>
        </p:blipFill>
        <p:spPr>
          <a:xfrm>
            <a:off x="221033" y="6151338"/>
            <a:ext cx="1406431" cy="553499"/>
          </a:xfrm>
          <a:prstGeom prst="rect">
            <a:avLst/>
          </a:prstGeom>
        </p:spPr>
      </p:pic>
    </p:spTree>
    <p:extLst>
      <p:ext uri="{BB962C8B-B14F-4D97-AF65-F5344CB8AC3E}">
        <p14:creationId xmlns:p14="http://schemas.microsoft.com/office/powerpoint/2010/main" val="388586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29" y="0"/>
            <a:ext cx="12201528" cy="1065402"/>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chemeClr val="bg1"/>
                </a:solidFill>
              </a:rPr>
              <a:t>Video Cameras and Recording Devices on Campus</a:t>
            </a:r>
          </a:p>
        </p:txBody>
      </p:sp>
      <p:sp>
        <p:nvSpPr>
          <p:cNvPr id="7" name="Title 1"/>
          <p:cNvSpPr txBox="1">
            <a:spLocks/>
          </p:cNvSpPr>
          <p:nvPr/>
        </p:nvSpPr>
        <p:spPr>
          <a:xfrm>
            <a:off x="1" y="499237"/>
            <a:ext cx="3023616" cy="46582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en-US" b="1">
                <a:solidFill>
                  <a:schemeClr val="bg1"/>
                </a:solidFill>
              </a:rPr>
            </a:br>
            <a:endParaRPr lang="en-US" b="1" cap="all">
              <a:solidFill>
                <a:schemeClr val="bg1"/>
              </a:solidFill>
            </a:endParaRPr>
          </a:p>
        </p:txBody>
      </p:sp>
      <p:sp>
        <p:nvSpPr>
          <p:cNvPr id="6" name="Content Placeholder 2"/>
          <p:cNvSpPr>
            <a:spLocks noGrp="1"/>
          </p:cNvSpPr>
          <p:nvPr>
            <p:ph idx="1"/>
          </p:nvPr>
        </p:nvSpPr>
        <p:spPr>
          <a:xfrm>
            <a:off x="532819" y="1457672"/>
            <a:ext cx="11116832" cy="5519955"/>
          </a:xfrm>
        </p:spPr>
        <p:txBody>
          <a:bodyPr vert="horz" lIns="91440" tIns="45720" rIns="91440" bIns="45720" rtlCol="0" anchor="t">
            <a:normAutofit/>
          </a:bodyPr>
          <a:lstStyle/>
          <a:p>
            <a:pPr marL="0" marR="0" lvl="0" indent="0" algn="l" defTabSz="914400" rtl="0" eaLnBrk="1" fontAlgn="base" latinLnBrk="0" hangingPunct="1">
              <a:lnSpc>
                <a:spcPct val="90000"/>
              </a:lnSpc>
              <a:spcBef>
                <a:spcPts val="12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POLICY STATEMENT: </a:t>
            </a:r>
          </a:p>
          <a:p>
            <a:pPr marL="0" marR="0" lvl="0" indent="0" algn="l" defTabSz="914400" rtl="0" eaLnBrk="1" fontAlgn="base" latinLnBrk="0" hangingPunct="1">
              <a:lnSpc>
                <a:spcPct val="90000"/>
              </a:lnSpc>
              <a:spcBef>
                <a:spcPts val="12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effectLst/>
                <a:uLnTx/>
                <a:uFillTx/>
                <a:latin typeface="Lato" panose="020F0502020204030203" pitchFamily="34" charset="0"/>
                <a:ea typeface="+mn-ea"/>
                <a:cs typeface="+mn-cs"/>
              </a:rPr>
              <a:t>All video systems will be installed and used only for legitimate security and business purposes after review and approval by Security Technology Committee – does not apply to teaching, social, promotional or research purposes.</a:t>
            </a:r>
          </a:p>
          <a:p>
            <a:pPr marL="0" marR="0" lvl="0" indent="0" algn="l" defTabSz="914400" rtl="0" eaLnBrk="1" fontAlgn="base" latinLnBrk="0" hangingPunct="1">
              <a:lnSpc>
                <a:spcPct val="90000"/>
              </a:lnSpc>
              <a:spcBef>
                <a:spcPts val="1200"/>
              </a:spcBef>
              <a:spcAft>
                <a:spcPts val="0"/>
              </a:spcAft>
              <a:buClrTx/>
              <a:buSzTx/>
              <a:buFont typeface="Arial" panose="020B0604020202020204" pitchFamily="34" charset="0"/>
              <a:buNone/>
              <a:tabLst/>
              <a:defRPr/>
            </a:pPr>
            <a:endPar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WHY SHOULD YOU CARE? </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effectLst/>
                <a:uLnTx/>
                <a:uFillTx/>
                <a:latin typeface="Lato" panose="020F0502020204030203" pitchFamily="34" charset="0"/>
                <a:ea typeface="+mn-ea"/>
                <a:cs typeface="+mn-cs"/>
              </a:rPr>
              <a:t>The policy provides for when and how such video systems can be used and coordinates the use across campus</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endPar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PROCEDURES: </a:t>
            </a:r>
          </a:p>
          <a:p>
            <a:pPr marL="0" marR="0" lvl="0" indent="0" algn="l" defTabSz="914400" rtl="0" eaLnBrk="1" fontAlgn="base" latinLnBrk="0" hangingPunct="1">
              <a:lnSpc>
                <a:spcPct val="90000"/>
              </a:lnSpc>
              <a:spcBef>
                <a:spcPts val="1000"/>
              </a:spcBef>
              <a:spcAft>
                <a:spcPts val="0"/>
              </a:spcAft>
              <a:buClrTx/>
              <a:buSzTx/>
              <a:buNone/>
              <a:tabLst/>
              <a:defRPr/>
            </a:pPr>
            <a:r>
              <a:rPr lang="en-US" sz="1600" dirty="0">
                <a:solidFill>
                  <a:prstClr val="black"/>
                </a:solidFill>
                <a:latin typeface="Lato" panose="020F0502020204030203" pitchFamily="34" charset="0"/>
              </a:rPr>
              <a:t>SCT will review the request for a system and determine if it is appropriate</a:t>
            </a:r>
          </a:p>
          <a:p>
            <a:pPr marL="0" marR="0" lvl="0" indent="0" algn="l" defTabSz="914400" rtl="0" eaLnBrk="1" fontAlgn="base" latinLnBrk="0" hangingPunct="1">
              <a:lnSpc>
                <a:spcPct val="90000"/>
              </a:lnSpc>
              <a:spcBef>
                <a:spcPts val="1000"/>
              </a:spcBef>
              <a:spcAft>
                <a:spcPts val="0"/>
              </a:spcAft>
              <a:buClrTx/>
              <a:buSzTx/>
              <a:buNone/>
              <a:tabLst/>
              <a:defRPr/>
            </a:pPr>
            <a:r>
              <a:rPr lang="en-US" sz="1600" dirty="0">
                <a:solidFill>
                  <a:prstClr val="black"/>
                </a:solidFill>
                <a:latin typeface="Lato" panose="020F0502020204030203" pitchFamily="34" charset="0"/>
              </a:rPr>
              <a:t>Facilities will install and CSEM will monitor and coordinate</a:t>
            </a:r>
            <a:endPar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685800" marR="0" lvl="1" indent="-228600" algn="l" defTabSz="914400" rtl="0" eaLnBrk="1" fontAlgn="base" latinLnBrk="0" hangingPunct="1">
              <a:lnSpc>
                <a:spcPct val="90000"/>
              </a:lnSpc>
              <a:spcBef>
                <a:spcPts val="500"/>
              </a:spcBef>
              <a:spcAft>
                <a:spcPts val="0"/>
              </a:spcAft>
              <a:buClrTx/>
              <a:buSzTx/>
              <a:buFont typeface="Wingdings" panose="05000000000000000000" pitchFamily="2" charset="2"/>
              <a:buChar char="Ø"/>
              <a:tabLst/>
              <a:defRPr/>
            </a:pPr>
            <a:endPar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WHO TO CONTACT:</a:t>
            </a:r>
          </a:p>
          <a:p>
            <a:pPr marL="0" indent="0" fontAlgn="base">
              <a:buNone/>
              <a:defRPr/>
            </a:pPr>
            <a:r>
              <a:rPr kumimoji="0" lang="en-US" sz="1600" b="0" i="0" u="none" strike="noStrike" kern="1200" cap="none" spc="0" normalizeH="0" baseline="0" noProof="0" dirty="0">
                <a:ln>
                  <a:noFill/>
                </a:ln>
                <a:solidFill>
                  <a:prstClr val="black"/>
                </a:solidFill>
                <a:effectLst/>
                <a:uLnTx/>
                <a:uFillTx/>
                <a:latin typeface="Lato"/>
                <a:ea typeface="Lato"/>
                <a:cs typeface="Lato"/>
              </a:rPr>
              <a:t> </a:t>
            </a:r>
            <a:r>
              <a:rPr lang="en-US" sz="1600" dirty="0">
                <a:solidFill>
                  <a:prstClr val="black"/>
                </a:solidFill>
                <a:latin typeface="Lato"/>
                <a:ea typeface="Lato"/>
                <a:cs typeface="Lato"/>
              </a:rPr>
              <a:t>Campus Safety and Emergency Management</a:t>
            </a:r>
            <a:endParaRPr lang="en-US" sz="1600" b="0" i="0" u="none" strike="noStrike" kern="1200" cap="none" spc="0" normalizeH="0" baseline="0" noProof="0" dirty="0">
              <a:ln>
                <a:noFill/>
              </a:ln>
              <a:solidFill>
                <a:prstClr val="black"/>
              </a:solidFill>
              <a:effectLst/>
              <a:uLnTx/>
              <a:uFillTx/>
              <a:latin typeface="Lato" panose="020F0502020204030203" pitchFamily="34" charset="0"/>
              <a:ea typeface="Lato"/>
              <a:cs typeface="Lato"/>
            </a:endParaRPr>
          </a:p>
        </p:txBody>
      </p:sp>
    </p:spTree>
    <p:extLst>
      <p:ext uri="{BB962C8B-B14F-4D97-AF65-F5344CB8AC3E}">
        <p14:creationId xmlns:p14="http://schemas.microsoft.com/office/powerpoint/2010/main" val="1909448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29" y="0"/>
            <a:ext cx="12201528" cy="1065402"/>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b="1">
              <a:solidFill>
                <a:schemeClr val="accent1">
                  <a:lumMod val="75000"/>
                </a:schemeClr>
              </a:solidFill>
              <a:highlight>
                <a:srgbClr val="C0C0C0"/>
              </a:highlight>
              <a:latin typeface="+mn-lt"/>
            </a:endParaRPr>
          </a:p>
          <a:p>
            <a:pPr algn="ctr"/>
            <a:endParaRPr lang="en-US" sz="3600" b="1">
              <a:solidFill>
                <a:schemeClr val="accent1">
                  <a:lumMod val="75000"/>
                </a:schemeClr>
              </a:solidFill>
              <a:highlight>
                <a:srgbClr val="C0C0C0"/>
              </a:highlight>
            </a:endParaRPr>
          </a:p>
          <a:p>
            <a:pPr algn="ctr"/>
            <a:endParaRPr lang="en-US" sz="3600" b="1">
              <a:solidFill>
                <a:schemeClr val="accent1">
                  <a:lumMod val="75000"/>
                </a:schemeClr>
              </a:solidFill>
              <a:highlight>
                <a:srgbClr val="C0C0C0"/>
              </a:highlight>
              <a:latin typeface="+mn-lt"/>
            </a:endParaRPr>
          </a:p>
          <a:p>
            <a:pPr algn="ctr"/>
            <a:r>
              <a:rPr lang="en-US" sz="3600">
                <a:solidFill>
                  <a:schemeClr val="bg1"/>
                </a:solidFill>
              </a:rPr>
              <a:t>Epinephrine Auto-Injectors</a:t>
            </a:r>
          </a:p>
          <a:p>
            <a:pPr algn="ctr"/>
            <a:endParaRPr lang="en-US" sz="3600">
              <a:solidFill>
                <a:schemeClr val="bg1"/>
              </a:solidFill>
            </a:endParaRPr>
          </a:p>
          <a:p>
            <a:pPr algn="ctr"/>
            <a:endParaRPr lang="en-US" sz="3600" b="1">
              <a:solidFill>
                <a:schemeClr val="accent1">
                  <a:lumMod val="75000"/>
                </a:schemeClr>
              </a:solidFill>
              <a:highlight>
                <a:srgbClr val="C0C0C0"/>
              </a:highlight>
              <a:latin typeface="+mn-lt"/>
            </a:endParaRPr>
          </a:p>
          <a:p>
            <a:pPr algn="ctr"/>
            <a:endParaRPr lang="en-US" sz="3600">
              <a:solidFill>
                <a:schemeClr val="bg1"/>
              </a:solidFill>
            </a:endParaRPr>
          </a:p>
        </p:txBody>
      </p:sp>
      <p:sp>
        <p:nvSpPr>
          <p:cNvPr id="7" name="Title 1"/>
          <p:cNvSpPr txBox="1">
            <a:spLocks/>
          </p:cNvSpPr>
          <p:nvPr/>
        </p:nvSpPr>
        <p:spPr>
          <a:xfrm>
            <a:off x="1" y="499237"/>
            <a:ext cx="3023616" cy="46582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en-US" b="1">
                <a:solidFill>
                  <a:schemeClr val="bg1"/>
                </a:solidFill>
              </a:rPr>
            </a:br>
            <a:endParaRPr lang="en-US" b="1" cap="all">
              <a:solidFill>
                <a:schemeClr val="bg1"/>
              </a:solidFill>
            </a:endParaRPr>
          </a:p>
        </p:txBody>
      </p:sp>
      <p:sp>
        <p:nvSpPr>
          <p:cNvPr id="6" name="Content Placeholder 2"/>
          <p:cNvSpPr>
            <a:spLocks noGrp="1"/>
          </p:cNvSpPr>
          <p:nvPr>
            <p:ph idx="1"/>
          </p:nvPr>
        </p:nvSpPr>
        <p:spPr>
          <a:xfrm>
            <a:off x="532819" y="1191238"/>
            <a:ext cx="11116832" cy="5377342"/>
          </a:xfrm>
        </p:spPr>
        <p:txBody>
          <a:bodyPr vert="horz" lIns="91440" tIns="45720" rIns="91440" bIns="45720" rtlCol="0" anchor="t">
            <a:normAutofit/>
          </a:bodyPr>
          <a:lstStyle/>
          <a:p>
            <a:pPr marL="0" indent="0" algn="l" fontAlgn="base">
              <a:buNone/>
            </a:pPr>
            <a:endParaRPr lang="en-US" sz="1900" dirty="0">
              <a:solidFill>
                <a:srgbClr val="FF0000"/>
              </a:solidFill>
              <a:latin typeface="Lato" panose="020F0502020204030203" pitchFamily="34" charset="0"/>
            </a:endParaRPr>
          </a:p>
          <a:p>
            <a:pPr marL="0" indent="0" fontAlgn="base">
              <a:spcBef>
                <a:spcPts val="1200"/>
              </a:spcBef>
              <a:buNone/>
              <a:defRPr/>
            </a:pPr>
            <a:r>
              <a:rPr kumimoji="0" lang="en-US" sz="1600" b="0" i="0" u="none" strike="noStrike" kern="1200" cap="none" spc="0" normalizeH="0" baseline="0" noProof="0" dirty="0">
                <a:ln>
                  <a:noFill/>
                </a:ln>
                <a:solidFill>
                  <a:srgbClr val="FF0000"/>
                </a:solidFill>
                <a:effectLst/>
                <a:uLnTx/>
                <a:uFillTx/>
                <a:latin typeface="Lato"/>
                <a:ea typeface="Lato"/>
                <a:cs typeface="Lato"/>
              </a:rPr>
              <a:t>POLICY STATEMENT: </a:t>
            </a:r>
          </a:p>
          <a:p>
            <a:pPr marL="0" indent="0" fontAlgn="base">
              <a:lnSpc>
                <a:spcPct val="100000"/>
              </a:lnSpc>
              <a:buNone/>
              <a:defRPr/>
            </a:pPr>
            <a:r>
              <a:rPr lang="en-US" sz="1600" dirty="0">
                <a:latin typeface="Lato"/>
                <a:ea typeface="Lato"/>
                <a:cs typeface="Lato"/>
              </a:rPr>
              <a:t>The University complies with Senate Bill 23-299 requiring institutions of higher education to stock Epinephrine Auto-Injectors (EAIs).</a:t>
            </a:r>
            <a:endParaRPr lang="en-US" sz="1600" b="0" i="0" u="none" strike="noStrike" kern="1200" cap="none" spc="0" normalizeH="0" baseline="0" noProof="0" dirty="0">
              <a:ln>
                <a:noFill/>
              </a:ln>
              <a:effectLst/>
              <a:uLnTx/>
              <a:uFillTx/>
              <a:latin typeface="Lato" panose="020F0502020204030203" pitchFamily="34" charset="0"/>
              <a:ea typeface="Lato"/>
              <a:cs typeface="Lato"/>
            </a:endParaRPr>
          </a:p>
          <a:p>
            <a:pPr marR="0" lvl="1" indent="-228600" algn="l" defTabSz="914400" rtl="0" eaLnBrk="1" fontAlgn="base" latinLnBrk="0" hangingPunct="1">
              <a:lnSpc>
                <a:spcPct val="90000"/>
              </a:lnSpc>
              <a:spcBef>
                <a:spcPts val="600"/>
              </a:spcBef>
              <a:spcAft>
                <a:spcPts val="0"/>
              </a:spcAft>
              <a:buClrTx/>
              <a:buSzTx/>
              <a:buFont typeface="Wingdings" panose="05000000000000000000" pitchFamily="2" charset="2"/>
              <a:buChar char="Ø"/>
              <a:tabLst/>
              <a:defRPr/>
            </a:pPr>
            <a:endParaRPr lang="en-US" sz="16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a:ea typeface="Lato"/>
                <a:cs typeface="Lato"/>
              </a:rPr>
              <a:t>WHY SHOULD YOU CARE?</a:t>
            </a:r>
            <a:endParaRPr lang="en-US" sz="1600" b="0" i="0" u="none" strike="noStrike" kern="1200" cap="none" spc="0" normalizeH="0" baseline="0" noProof="0" dirty="0">
              <a:ln>
                <a:noFill/>
              </a:ln>
              <a:solidFill>
                <a:srgbClr val="FF0000"/>
              </a:solidFill>
              <a:effectLst/>
              <a:uLnTx/>
              <a:uFillTx/>
              <a:latin typeface="Lato"/>
              <a:ea typeface="Lato"/>
              <a:cs typeface="Lato"/>
            </a:endParaRPr>
          </a:p>
          <a:p>
            <a:pPr marL="0" indent="0">
              <a:lnSpc>
                <a:spcPct val="100000"/>
              </a:lnSpc>
              <a:buNone/>
              <a:defRPr/>
            </a:pPr>
            <a:r>
              <a:rPr lang="en-US" sz="1600" dirty="0">
                <a:latin typeface="Lato"/>
                <a:ea typeface="Lato"/>
                <a:cs typeface="Lato"/>
              </a:rPr>
              <a:t>Serious allergic emergencies such as anaphylaxis can happen to individuals who react to certain environmental factors and exposures such as insect bites, foods, medications, and other allergens. </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endParaRPr lang="en-US" sz="1300" dirty="0">
              <a:solidFill>
                <a:prstClr val="black"/>
              </a:solidFill>
              <a:latin typeface="Lato" panose="020F0502020204030203" pitchFamily="34" charset="0"/>
              <a:ea typeface="Lato" panose="020F0502020204030203" pitchFamily="34" charset="0"/>
              <a:cs typeface="Lato" panose="020F0502020204030203" pitchFamily="34" charset="0"/>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a:ea typeface="Lato"/>
                <a:cs typeface="Lato"/>
              </a:rPr>
              <a:t>PROCEDURES: </a:t>
            </a:r>
            <a:endParaRPr lang="en-US" sz="1600" b="0" i="0" u="none" strike="noStrike" kern="1200" cap="none" spc="0" normalizeH="0" baseline="0" noProof="0" dirty="0">
              <a:ln>
                <a:noFill/>
              </a:ln>
              <a:solidFill>
                <a:srgbClr val="FF0000"/>
              </a:solidFill>
              <a:effectLst/>
              <a:uLnTx/>
              <a:uFillTx/>
              <a:latin typeface="Lato"/>
              <a:ea typeface="Lato"/>
              <a:cs typeface="Lato"/>
            </a:endParaRPr>
          </a:p>
          <a:p>
            <a:pPr marL="0" indent="0" fontAlgn="base">
              <a:buNone/>
              <a:defRPr/>
            </a:pPr>
            <a:r>
              <a:rPr lang="en-US" sz="1600" dirty="0">
                <a:solidFill>
                  <a:prstClr val="black"/>
                </a:solidFill>
                <a:latin typeface="Lato"/>
                <a:ea typeface="Lato"/>
                <a:cs typeface="Lato"/>
              </a:rPr>
              <a:t>EAIs will be available in various campus locations</a:t>
            </a:r>
            <a:endParaRPr lang="en-US" sz="1600" b="0" i="0" u="none" strike="noStrike" kern="1200" cap="none" spc="0" normalizeH="0" baseline="0" noProof="0" dirty="0">
              <a:ln>
                <a:noFill/>
              </a:ln>
              <a:solidFill>
                <a:prstClr val="black"/>
              </a:solidFill>
              <a:effectLst/>
              <a:uLnTx/>
              <a:uFillTx/>
              <a:latin typeface="Lato" panose="020F0502020204030203" pitchFamily="34" charset="0"/>
              <a:ea typeface="Lato"/>
              <a:cs typeface="Lato"/>
            </a:endParaRPr>
          </a:p>
          <a:p>
            <a:pPr marL="0" indent="0">
              <a:buNone/>
              <a:defRPr/>
            </a:pPr>
            <a:r>
              <a:rPr lang="en-US" sz="1600" dirty="0">
                <a:solidFill>
                  <a:prstClr val="black"/>
                </a:solidFill>
                <a:latin typeface="Lato"/>
                <a:ea typeface="Lato"/>
                <a:cs typeface="Lato"/>
              </a:rPr>
              <a:t>Assigned employes will be trained in the use of EAIs</a:t>
            </a:r>
            <a:endParaRPr lang="en-US" sz="1600" b="0" i="0" u="none" strike="noStrike" kern="1200" cap="none" spc="0" normalizeH="0" baseline="0" noProof="0" dirty="0">
              <a:ln>
                <a:noFill/>
              </a:ln>
              <a:solidFill>
                <a:prstClr val="black"/>
              </a:solidFill>
              <a:effectLst/>
              <a:uLnTx/>
              <a:uFillTx/>
              <a:latin typeface="Lato" panose="020F0502020204030203" pitchFamily="34" charset="0"/>
              <a:ea typeface="Lato"/>
              <a:cs typeface="Lato"/>
            </a:endParaRPr>
          </a:p>
          <a:p>
            <a:pPr lvl="1" fontAlgn="base">
              <a:buFont typeface="Wingdings" panose="05000000000000000000" pitchFamily="2" charset="2"/>
              <a:buChar char="Ø"/>
              <a:defRPr/>
            </a:pPr>
            <a:endParaRPr lang="en-US" sz="1600" dirty="0">
              <a:solidFill>
                <a:srgbClr val="000000"/>
              </a:solidFill>
              <a:latin typeface="Lato" panose="020F0502020204030203" pitchFamily="34" charset="0"/>
              <a:ea typeface="Lato" panose="020F0502020204030203" pitchFamily="34" charset="0"/>
              <a:cs typeface="Lato" panose="020F0502020204030203" pitchFamily="34" charset="0"/>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a:ea typeface="Lato"/>
                <a:cs typeface="Lato"/>
              </a:rPr>
              <a:t>WHO TO CONTACT:</a:t>
            </a:r>
            <a:endParaRPr lang="en-US" sz="1600" b="0" i="0" u="none" strike="noStrike" kern="1200" cap="none" spc="0" normalizeH="0" baseline="0" noProof="0" dirty="0">
              <a:ln>
                <a:noFill/>
              </a:ln>
              <a:solidFill>
                <a:srgbClr val="FF0000"/>
              </a:solidFill>
              <a:effectLst/>
              <a:uLnTx/>
              <a:uFillTx/>
              <a:latin typeface="Lato"/>
              <a:ea typeface="Lato"/>
              <a:cs typeface="Lato"/>
            </a:endParaRPr>
          </a:p>
          <a:p>
            <a:pPr marL="0" indent="0" fontAlgn="base">
              <a:buNone/>
              <a:defRPr/>
            </a:pPr>
            <a:r>
              <a:rPr kumimoji="0" lang="en-US" sz="1600" b="0" i="0" u="none" strike="noStrike" kern="1200" cap="none" spc="0" normalizeH="0" baseline="0" noProof="0" dirty="0">
                <a:ln>
                  <a:noFill/>
                </a:ln>
                <a:solidFill>
                  <a:prstClr val="black"/>
                </a:solidFill>
                <a:effectLst/>
                <a:uLnTx/>
                <a:uFillTx/>
                <a:latin typeface="Lato"/>
                <a:ea typeface="Lato"/>
                <a:cs typeface="Lato"/>
              </a:rPr>
              <a:t> </a:t>
            </a:r>
            <a:r>
              <a:rPr lang="en-US" sz="1600" dirty="0">
                <a:solidFill>
                  <a:prstClr val="black"/>
                </a:solidFill>
                <a:latin typeface="Lato"/>
                <a:ea typeface="Lato"/>
                <a:cs typeface="Lato"/>
              </a:rPr>
              <a:t>University Operations</a:t>
            </a:r>
            <a:endParaRPr lang="en-US" sz="1600" b="0" i="0" u="none" strike="noStrike" kern="1200" cap="none" spc="0" normalizeH="0" baseline="0" noProof="0" dirty="0">
              <a:ln>
                <a:noFill/>
              </a:ln>
              <a:solidFill>
                <a:prstClr val="black"/>
              </a:solidFill>
              <a:effectLst/>
              <a:uLnTx/>
              <a:uFillTx/>
              <a:latin typeface="Lato" panose="020F0502020204030203" pitchFamily="34" charset="0"/>
              <a:ea typeface="Lato"/>
              <a:cs typeface="Lato"/>
            </a:endParaRPr>
          </a:p>
          <a:p>
            <a:pPr marL="0" indent="0">
              <a:buNone/>
            </a:pPr>
            <a:endParaRPr lang="en-US" dirty="0"/>
          </a:p>
        </p:txBody>
      </p:sp>
    </p:spTree>
    <p:extLst>
      <p:ext uri="{BB962C8B-B14F-4D97-AF65-F5344CB8AC3E}">
        <p14:creationId xmlns:p14="http://schemas.microsoft.com/office/powerpoint/2010/main" val="794461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29" y="0"/>
            <a:ext cx="12201528" cy="1065402"/>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b="1">
              <a:solidFill>
                <a:schemeClr val="accent1">
                  <a:lumMod val="75000"/>
                </a:schemeClr>
              </a:solidFill>
              <a:highlight>
                <a:srgbClr val="C0C0C0"/>
              </a:highlight>
              <a:latin typeface="+mn-lt"/>
            </a:endParaRPr>
          </a:p>
          <a:p>
            <a:pPr algn="ctr"/>
            <a:endParaRPr lang="en-US" sz="3600" b="1">
              <a:solidFill>
                <a:schemeClr val="accent1">
                  <a:lumMod val="75000"/>
                </a:schemeClr>
              </a:solidFill>
              <a:highlight>
                <a:srgbClr val="C0C0C0"/>
              </a:highlight>
            </a:endParaRPr>
          </a:p>
          <a:p>
            <a:pPr algn="ctr"/>
            <a:endParaRPr lang="en-US" sz="3600" b="1">
              <a:solidFill>
                <a:schemeClr val="accent1">
                  <a:lumMod val="75000"/>
                </a:schemeClr>
              </a:solidFill>
              <a:highlight>
                <a:srgbClr val="C0C0C0"/>
              </a:highlight>
              <a:latin typeface="+mn-lt"/>
            </a:endParaRPr>
          </a:p>
          <a:p>
            <a:pPr algn="ctr"/>
            <a:r>
              <a:rPr lang="en-US" sz="3600">
                <a:solidFill>
                  <a:schemeClr val="bg1"/>
                </a:solidFill>
              </a:rPr>
              <a:t>Aircraft on University Property/</a:t>
            </a:r>
          </a:p>
          <a:p>
            <a:pPr algn="ctr"/>
            <a:r>
              <a:rPr lang="en-US" sz="3600">
                <a:solidFill>
                  <a:schemeClr val="bg1"/>
                </a:solidFill>
              </a:rPr>
              <a:t>Unmanned Aircraft Systems (Drones)</a:t>
            </a:r>
          </a:p>
          <a:p>
            <a:pPr algn="ctr"/>
            <a:endParaRPr lang="en-US" sz="3600">
              <a:solidFill>
                <a:schemeClr val="bg1"/>
              </a:solidFill>
            </a:endParaRPr>
          </a:p>
          <a:p>
            <a:pPr algn="ctr"/>
            <a:endParaRPr lang="en-US" sz="3600" b="1">
              <a:solidFill>
                <a:schemeClr val="accent1">
                  <a:lumMod val="75000"/>
                </a:schemeClr>
              </a:solidFill>
              <a:highlight>
                <a:srgbClr val="C0C0C0"/>
              </a:highlight>
              <a:latin typeface="+mn-lt"/>
            </a:endParaRPr>
          </a:p>
          <a:p>
            <a:pPr algn="ctr"/>
            <a:endParaRPr lang="en-US" sz="3600">
              <a:solidFill>
                <a:schemeClr val="bg1"/>
              </a:solidFill>
            </a:endParaRPr>
          </a:p>
        </p:txBody>
      </p:sp>
      <p:sp>
        <p:nvSpPr>
          <p:cNvPr id="7" name="Title 1"/>
          <p:cNvSpPr txBox="1">
            <a:spLocks/>
          </p:cNvSpPr>
          <p:nvPr/>
        </p:nvSpPr>
        <p:spPr>
          <a:xfrm>
            <a:off x="1" y="499237"/>
            <a:ext cx="3023616" cy="46582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en-US" b="1">
                <a:solidFill>
                  <a:schemeClr val="bg1"/>
                </a:solidFill>
              </a:rPr>
            </a:br>
            <a:endParaRPr lang="en-US" b="1" cap="all">
              <a:solidFill>
                <a:schemeClr val="bg1"/>
              </a:solidFill>
            </a:endParaRPr>
          </a:p>
        </p:txBody>
      </p:sp>
      <p:sp>
        <p:nvSpPr>
          <p:cNvPr id="6" name="Content Placeholder 2"/>
          <p:cNvSpPr>
            <a:spLocks noGrp="1"/>
          </p:cNvSpPr>
          <p:nvPr>
            <p:ph idx="1"/>
          </p:nvPr>
        </p:nvSpPr>
        <p:spPr>
          <a:xfrm>
            <a:off x="532819" y="1191238"/>
            <a:ext cx="11116832" cy="5377342"/>
          </a:xfrm>
        </p:spPr>
        <p:txBody>
          <a:bodyPr vert="horz" lIns="91440" tIns="45720" rIns="91440" bIns="45720" rtlCol="0" anchor="t">
            <a:normAutofit/>
          </a:bodyPr>
          <a:lstStyle/>
          <a:p>
            <a:pPr marL="0" indent="0" algn="l" fontAlgn="base">
              <a:buNone/>
            </a:pPr>
            <a:endParaRPr lang="en-US" sz="1900" dirty="0">
              <a:solidFill>
                <a:srgbClr val="FF0000"/>
              </a:solidFill>
              <a:latin typeface="Lato" panose="020F0502020204030203" pitchFamily="34" charset="0"/>
            </a:endParaRPr>
          </a:p>
          <a:p>
            <a:pPr marL="0" indent="0" fontAlgn="base">
              <a:spcBef>
                <a:spcPts val="1200"/>
              </a:spcBef>
              <a:buNone/>
              <a:defRPr/>
            </a:pPr>
            <a:r>
              <a:rPr kumimoji="0" lang="en-US" sz="1600" b="0" i="0" u="none" strike="noStrike" kern="1200" cap="none" spc="0" normalizeH="0" baseline="0" noProof="0" dirty="0">
                <a:ln>
                  <a:noFill/>
                </a:ln>
                <a:solidFill>
                  <a:srgbClr val="FF0000"/>
                </a:solidFill>
                <a:effectLst/>
                <a:uLnTx/>
                <a:uFillTx/>
                <a:latin typeface="Lato"/>
                <a:ea typeface="Lato"/>
                <a:cs typeface="Lato"/>
              </a:rPr>
              <a:t>POLICY STATEMENT: </a:t>
            </a:r>
          </a:p>
          <a:p>
            <a:pPr marL="0" indent="0" fontAlgn="base">
              <a:spcBef>
                <a:spcPts val="1200"/>
              </a:spcBef>
              <a:buNone/>
              <a:defRPr/>
            </a:pPr>
            <a:r>
              <a:rPr lang="en-US" sz="1600" dirty="0">
                <a:latin typeface="Lato"/>
                <a:ea typeface="Lato"/>
                <a:cs typeface="Lato"/>
              </a:rPr>
              <a:t>The University complies with all applicable federal and state laws and FFA regulations.</a:t>
            </a:r>
            <a:endParaRPr lang="en-US" sz="1600" b="0" i="0" u="none" strike="noStrike" kern="1200" cap="none" spc="0" normalizeH="0" baseline="0" noProof="0" dirty="0">
              <a:ln>
                <a:noFill/>
              </a:ln>
              <a:effectLst/>
              <a:uLnTx/>
              <a:uFillTx/>
              <a:latin typeface="Lato"/>
              <a:ea typeface="Lato"/>
              <a:cs typeface="Lato"/>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endParaRPr kumimoji="0" lang="en-US" sz="1300" b="0" i="0" u="none" strike="noStrike" kern="1200" cap="none" spc="0" normalizeH="0" baseline="0" noProof="0" dirty="0">
              <a:ln>
                <a:noFill/>
              </a:ln>
              <a:solidFill>
                <a:srgbClr val="FF0000"/>
              </a:solidFill>
              <a:effectLst/>
              <a:uLnTx/>
              <a:uFillTx/>
              <a:latin typeface="Lato"/>
              <a:ea typeface="Lato"/>
              <a:cs typeface="Lato"/>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a:ea typeface="Lato"/>
                <a:cs typeface="Lato"/>
              </a:rPr>
              <a:t>WHY SHOULD YOU CARE?</a:t>
            </a:r>
            <a:endParaRPr lang="en-US" sz="1600" b="0" i="0" u="none" strike="noStrike" kern="1200" cap="none" spc="0" normalizeH="0" baseline="0" noProof="0" dirty="0">
              <a:ln>
                <a:noFill/>
              </a:ln>
              <a:solidFill>
                <a:srgbClr val="FF0000"/>
              </a:solidFill>
              <a:effectLst/>
              <a:uLnTx/>
              <a:uFillTx/>
              <a:latin typeface="Lato"/>
              <a:ea typeface="Lato"/>
              <a:cs typeface="Lato"/>
            </a:endParaRPr>
          </a:p>
          <a:p>
            <a:pPr marL="0" indent="0" fontAlgn="base">
              <a:buNone/>
              <a:defRPr/>
            </a:pPr>
            <a:r>
              <a:rPr lang="en-US" sz="1600" dirty="0">
                <a:latin typeface="Lato"/>
                <a:ea typeface="Lato"/>
                <a:cs typeface="Lato"/>
              </a:rPr>
              <a:t>Operation of any Aircraft and Drone poses safety hazards to persons and property and can result in legal liability</a:t>
            </a:r>
            <a:endParaRPr lang="en-US" sz="1600" b="0" i="0" u="none" strike="noStrike" kern="1200" cap="none" spc="0" normalizeH="0" baseline="0" noProof="0" dirty="0">
              <a:ln>
                <a:noFill/>
              </a:ln>
              <a:effectLst/>
              <a:uLnTx/>
              <a:uFillTx/>
              <a:latin typeface="Lato" panose="020F0502020204030203" pitchFamily="34" charset="0"/>
              <a:ea typeface="Lato"/>
              <a:cs typeface="Lato"/>
            </a:endParaRPr>
          </a:p>
          <a:p>
            <a:pPr marL="0" indent="0">
              <a:buNone/>
              <a:defRPr/>
            </a:pPr>
            <a:endParaRPr lang="en-US" sz="1300" dirty="0">
              <a:solidFill>
                <a:srgbClr val="000000"/>
              </a:solidFill>
              <a:latin typeface="Lato"/>
              <a:ea typeface="Lato"/>
              <a:cs typeface="Lato"/>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a:ea typeface="Lato"/>
                <a:cs typeface="Lato"/>
              </a:rPr>
              <a:t>PROCEDURES: </a:t>
            </a:r>
            <a:endParaRPr lang="en-US" sz="1600" b="0" i="0" u="none" strike="noStrike" kern="1200" cap="none" spc="0" normalizeH="0" baseline="0" noProof="0" dirty="0">
              <a:ln>
                <a:noFill/>
              </a:ln>
              <a:solidFill>
                <a:srgbClr val="FF0000"/>
              </a:solidFill>
              <a:effectLst/>
              <a:uLnTx/>
              <a:uFillTx/>
              <a:latin typeface="Lato"/>
              <a:ea typeface="Lato"/>
              <a:cs typeface="Lato"/>
            </a:endParaRPr>
          </a:p>
          <a:p>
            <a:pPr marL="0" indent="0" fontAlgn="base">
              <a:buNone/>
              <a:defRPr/>
            </a:pPr>
            <a:r>
              <a:rPr lang="en-US" sz="1600" dirty="0">
                <a:solidFill>
                  <a:prstClr val="black"/>
                </a:solidFill>
                <a:latin typeface="Lato"/>
                <a:ea typeface="Lato"/>
                <a:cs typeface="Lato"/>
              </a:rPr>
              <a:t>Completion of all required insurance documentation </a:t>
            </a:r>
            <a:endParaRPr lang="en-US" sz="1600" b="0" i="0" u="none" strike="noStrike" kern="1200" cap="none" spc="0" normalizeH="0" baseline="0" noProof="0" dirty="0">
              <a:ln>
                <a:noFill/>
              </a:ln>
              <a:solidFill>
                <a:prstClr val="black"/>
              </a:solidFill>
              <a:effectLst/>
              <a:uLnTx/>
              <a:uFillTx/>
              <a:latin typeface="Lato" panose="020F0502020204030203" pitchFamily="34" charset="0"/>
              <a:ea typeface="Lato"/>
              <a:cs typeface="Lato"/>
            </a:endParaRPr>
          </a:p>
          <a:p>
            <a:pPr marL="0" indent="0">
              <a:buNone/>
              <a:defRPr/>
            </a:pPr>
            <a:r>
              <a:rPr lang="en-US" sz="1600" dirty="0">
                <a:solidFill>
                  <a:prstClr val="black"/>
                </a:solidFill>
                <a:latin typeface="Lato"/>
                <a:ea typeface="Lato"/>
                <a:cs typeface="Lato"/>
              </a:rPr>
              <a:t>Operators must comply with all Part 107 requirements and restrictions in FAA Summary of Small Unmanned Aircraft Rule (Part 107)</a:t>
            </a:r>
            <a:endParaRPr lang="en-US" sz="1600" b="0" i="0" u="none" strike="noStrike" kern="1200" cap="none" spc="0" normalizeH="0" baseline="0" noProof="0" dirty="0">
              <a:ln>
                <a:noFill/>
              </a:ln>
              <a:solidFill>
                <a:prstClr val="black"/>
              </a:solidFill>
              <a:effectLst/>
              <a:uLnTx/>
              <a:uFillTx/>
              <a:latin typeface="Lato" panose="020F0502020204030203" pitchFamily="34" charset="0"/>
              <a:ea typeface="Lato"/>
              <a:cs typeface="Lato"/>
            </a:endParaRPr>
          </a:p>
          <a:p>
            <a:pPr lvl="1" fontAlgn="base">
              <a:buFont typeface="Wingdings" panose="05000000000000000000" pitchFamily="2" charset="2"/>
              <a:buChar char="Ø"/>
              <a:defRPr/>
            </a:pPr>
            <a:endParaRPr lang="en-US" sz="1400" dirty="0">
              <a:solidFill>
                <a:srgbClr val="000000"/>
              </a:solidFill>
              <a:latin typeface="Lato" panose="020F0502020204030203" pitchFamily="34" charset="0"/>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a:ea typeface="Lato"/>
                <a:cs typeface="Lato"/>
              </a:rPr>
              <a:t>WHO TO CONTACT:</a:t>
            </a:r>
            <a:endParaRPr lang="en-US" sz="1600" b="0" i="0" u="none" strike="noStrike" kern="1200" cap="none" spc="0" normalizeH="0" baseline="0" noProof="0" dirty="0">
              <a:ln>
                <a:noFill/>
              </a:ln>
              <a:solidFill>
                <a:srgbClr val="FF0000"/>
              </a:solidFill>
              <a:effectLst/>
              <a:uLnTx/>
              <a:uFillTx/>
              <a:latin typeface="Lato"/>
              <a:ea typeface="Lato"/>
              <a:cs typeface="Lato"/>
            </a:endParaRPr>
          </a:p>
          <a:p>
            <a:pPr marL="0" indent="0" fontAlgn="base">
              <a:buNone/>
              <a:defRPr/>
            </a:pPr>
            <a:r>
              <a:rPr kumimoji="0" lang="en-US" sz="1600" b="0" i="0" u="none" strike="noStrike" kern="1200" cap="none" spc="0" normalizeH="0" baseline="0" noProof="0" dirty="0">
                <a:ln>
                  <a:noFill/>
                </a:ln>
                <a:solidFill>
                  <a:prstClr val="black"/>
                </a:solidFill>
                <a:effectLst/>
                <a:uLnTx/>
                <a:uFillTx/>
                <a:latin typeface="Lato"/>
                <a:ea typeface="Lato"/>
                <a:cs typeface="Lato"/>
              </a:rPr>
              <a:t> </a:t>
            </a:r>
            <a:r>
              <a:rPr lang="en-US" sz="1600" dirty="0">
                <a:solidFill>
                  <a:prstClr val="black"/>
                </a:solidFill>
                <a:latin typeface="Lato"/>
                <a:ea typeface="Lato"/>
                <a:cs typeface="Lato"/>
              </a:rPr>
              <a:t>Campus Safety and Emergency Management</a:t>
            </a:r>
            <a:endParaRPr lang="en-US" sz="1600" b="0" i="0" u="none" strike="noStrike" kern="1200" cap="none" spc="0" normalizeH="0" baseline="0" noProof="0" dirty="0">
              <a:ln>
                <a:noFill/>
              </a:ln>
              <a:solidFill>
                <a:prstClr val="black"/>
              </a:solidFill>
              <a:effectLst/>
              <a:uLnTx/>
              <a:uFillTx/>
              <a:latin typeface="Lato" panose="020F0502020204030203" pitchFamily="34" charset="0"/>
              <a:ea typeface="Lato"/>
              <a:cs typeface="Lato"/>
            </a:endParaRPr>
          </a:p>
        </p:txBody>
      </p:sp>
    </p:spTree>
    <p:extLst>
      <p:ext uri="{BB962C8B-B14F-4D97-AF65-F5344CB8AC3E}">
        <p14:creationId xmlns:p14="http://schemas.microsoft.com/office/powerpoint/2010/main" val="3222422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8DA4D-43B9-B744-E3AE-80DD9951CE4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A4BFA63-29C8-846B-112C-3F85A4C5762E}"/>
              </a:ext>
            </a:extLst>
          </p:cNvPr>
          <p:cNvSpPr/>
          <p:nvPr/>
        </p:nvSpPr>
        <p:spPr>
          <a:xfrm>
            <a:off x="-9529" y="0"/>
            <a:ext cx="12201528" cy="1065402"/>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b="1">
              <a:solidFill>
                <a:schemeClr val="accent1">
                  <a:lumMod val="75000"/>
                </a:schemeClr>
              </a:solidFill>
              <a:highlight>
                <a:srgbClr val="C0C0C0"/>
              </a:highlight>
              <a:latin typeface="+mn-lt"/>
            </a:endParaRPr>
          </a:p>
          <a:p>
            <a:pPr algn="ctr"/>
            <a:endParaRPr lang="en-US" sz="3600" b="1">
              <a:solidFill>
                <a:schemeClr val="accent1">
                  <a:lumMod val="75000"/>
                </a:schemeClr>
              </a:solidFill>
              <a:highlight>
                <a:srgbClr val="C0C0C0"/>
              </a:highlight>
            </a:endParaRPr>
          </a:p>
          <a:p>
            <a:pPr algn="ctr"/>
            <a:endParaRPr lang="en-US" sz="3600" b="1">
              <a:solidFill>
                <a:schemeClr val="accent1">
                  <a:lumMod val="75000"/>
                </a:schemeClr>
              </a:solidFill>
              <a:highlight>
                <a:srgbClr val="C0C0C0"/>
              </a:highlight>
              <a:latin typeface="+mn-lt"/>
            </a:endParaRPr>
          </a:p>
          <a:p>
            <a:pPr algn="ctr"/>
            <a:r>
              <a:rPr lang="en-US" sz="3600">
                <a:solidFill>
                  <a:schemeClr val="bg1"/>
                </a:solidFill>
              </a:rPr>
              <a:t>Trespassing on Campus and Exclusionary Orders</a:t>
            </a:r>
          </a:p>
          <a:p>
            <a:pPr algn="ctr"/>
            <a:endParaRPr lang="en-US" sz="3600">
              <a:solidFill>
                <a:schemeClr val="bg1"/>
              </a:solidFill>
            </a:endParaRPr>
          </a:p>
          <a:p>
            <a:pPr algn="ctr"/>
            <a:endParaRPr lang="en-US" sz="3600" b="1">
              <a:solidFill>
                <a:schemeClr val="accent1">
                  <a:lumMod val="75000"/>
                </a:schemeClr>
              </a:solidFill>
              <a:highlight>
                <a:srgbClr val="C0C0C0"/>
              </a:highlight>
              <a:latin typeface="+mn-lt"/>
            </a:endParaRPr>
          </a:p>
          <a:p>
            <a:pPr algn="ctr"/>
            <a:endParaRPr lang="en-US" sz="3600">
              <a:solidFill>
                <a:schemeClr val="bg1"/>
              </a:solidFill>
            </a:endParaRPr>
          </a:p>
        </p:txBody>
      </p:sp>
      <p:sp>
        <p:nvSpPr>
          <p:cNvPr id="7" name="Title 1">
            <a:extLst>
              <a:ext uri="{FF2B5EF4-FFF2-40B4-BE49-F238E27FC236}">
                <a16:creationId xmlns:a16="http://schemas.microsoft.com/office/drawing/2014/main" id="{CCAEDD7C-5644-C4FB-7FC9-6FC59A3B1D99}"/>
              </a:ext>
            </a:extLst>
          </p:cNvPr>
          <p:cNvSpPr txBox="1">
            <a:spLocks/>
          </p:cNvSpPr>
          <p:nvPr/>
        </p:nvSpPr>
        <p:spPr>
          <a:xfrm>
            <a:off x="1" y="499237"/>
            <a:ext cx="3023616" cy="46582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en-US" b="1">
                <a:solidFill>
                  <a:schemeClr val="bg1"/>
                </a:solidFill>
              </a:rPr>
            </a:br>
            <a:endParaRPr lang="en-US" b="1" cap="all">
              <a:solidFill>
                <a:schemeClr val="bg1"/>
              </a:solidFill>
            </a:endParaRPr>
          </a:p>
        </p:txBody>
      </p:sp>
      <p:sp>
        <p:nvSpPr>
          <p:cNvPr id="6" name="Content Placeholder 2">
            <a:extLst>
              <a:ext uri="{FF2B5EF4-FFF2-40B4-BE49-F238E27FC236}">
                <a16:creationId xmlns:a16="http://schemas.microsoft.com/office/drawing/2014/main" id="{C4E2B885-930E-9A18-C3EA-57C16A926E1F}"/>
              </a:ext>
            </a:extLst>
          </p:cNvPr>
          <p:cNvSpPr>
            <a:spLocks noGrp="1"/>
          </p:cNvSpPr>
          <p:nvPr>
            <p:ph idx="1"/>
          </p:nvPr>
        </p:nvSpPr>
        <p:spPr>
          <a:xfrm>
            <a:off x="532819" y="1191238"/>
            <a:ext cx="11116832" cy="5377342"/>
          </a:xfrm>
        </p:spPr>
        <p:txBody>
          <a:bodyPr vert="horz" lIns="91440" tIns="45720" rIns="91440" bIns="45720" rtlCol="0" anchor="t">
            <a:normAutofit/>
          </a:bodyPr>
          <a:lstStyle/>
          <a:p>
            <a:pPr marL="0" indent="0" algn="l" fontAlgn="base">
              <a:buNone/>
            </a:pPr>
            <a:endParaRPr lang="en-US" sz="1900" dirty="0">
              <a:solidFill>
                <a:srgbClr val="FF0000"/>
              </a:solidFill>
              <a:latin typeface="Lato" panose="020F0502020204030203" pitchFamily="34" charset="0"/>
            </a:endParaRPr>
          </a:p>
          <a:p>
            <a:pPr marL="0" marR="0" lvl="0" indent="0" algn="l" defTabSz="914400" rtl="0" eaLnBrk="1" fontAlgn="base" latinLnBrk="0" hangingPunct="1">
              <a:lnSpc>
                <a:spcPct val="90000"/>
              </a:lnSpc>
              <a:spcBef>
                <a:spcPts val="12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POLICY STATEMENT: </a:t>
            </a:r>
          </a:p>
          <a:p>
            <a:pPr marL="0" marR="0" lvl="0" indent="0" algn="l" defTabSz="914400" rtl="0" eaLnBrk="1" fontAlgn="base" latinLnBrk="0" hangingPunct="1">
              <a:lnSpc>
                <a:spcPct val="10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The University may exclude individuals from campus due to safety and security risks to the campus community.</a:t>
            </a:r>
          </a:p>
          <a:p>
            <a:pPr marL="685800" marR="0" lvl="1" indent="-228600" algn="l" defTabSz="914400" rtl="0" eaLnBrk="1" fontAlgn="base" latinLnBrk="0" hangingPunct="1">
              <a:lnSpc>
                <a:spcPct val="90000"/>
              </a:lnSpc>
              <a:spcBef>
                <a:spcPts val="600"/>
              </a:spcBef>
              <a:spcAft>
                <a:spcPts val="0"/>
              </a:spcAft>
              <a:buClrTx/>
              <a:buSzTx/>
              <a:buFont typeface="Wingdings" panose="05000000000000000000" pitchFamily="2" charset="2"/>
              <a:buChar char="Ø"/>
              <a:tabLst/>
              <a:defRPr/>
            </a:pPr>
            <a:endPar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WHY SHOULD YOU CARE?</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effectLst/>
                <a:uLnTx/>
                <a:uFillTx/>
                <a:latin typeface="Lato" panose="020F0502020204030203" pitchFamily="34" charset="0"/>
                <a:ea typeface="+mn-ea"/>
                <a:cs typeface="+mn-cs"/>
              </a:rPr>
              <a:t>Safety of campus is of upmost importance</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600" dirty="0">
                <a:latin typeface="Lato" panose="020F0502020204030203" pitchFamily="34" charset="0"/>
              </a:rPr>
              <a:t>Personal safety</a:t>
            </a:r>
            <a:endParaRPr kumimoji="0" lang="en-US" sz="1600" b="0" i="0" u="none" strike="noStrike" kern="1200" cap="none" spc="0" normalizeH="0" baseline="0" noProof="0" dirty="0">
              <a:ln>
                <a:noFill/>
              </a:ln>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endPar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PROCEDURES: </a:t>
            </a:r>
          </a:p>
          <a:p>
            <a:pPr marL="0" marR="0" lvl="0" indent="0" algn="l" defTabSz="914400" rtl="0" eaLnBrk="1" fontAlgn="base" latinLnBrk="0" hangingPunct="1">
              <a:lnSpc>
                <a:spcPct val="9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CSEM will do an assessment in collaboration with other university offices</a:t>
            </a:r>
          </a:p>
          <a:p>
            <a:pPr marL="0" marR="0" lvl="0" indent="0" algn="l" defTabSz="914400" rtl="0" eaLnBrk="1" fontAlgn="base" latinLnBrk="0" hangingPunct="1">
              <a:lnSpc>
                <a:spcPct val="9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Exclusionary order will be issued by President and served on individual to be excluded</a:t>
            </a:r>
          </a:p>
          <a:p>
            <a:pPr marL="685800" marR="0" lvl="1" indent="-228600" algn="l" defTabSz="914400" rtl="0" eaLnBrk="1" fontAlgn="base" latinLnBrk="0" hangingPunct="1">
              <a:lnSpc>
                <a:spcPct val="90000"/>
              </a:lnSpc>
              <a:spcBef>
                <a:spcPts val="500"/>
              </a:spcBef>
              <a:spcAft>
                <a:spcPts val="0"/>
              </a:spcAft>
              <a:buClrTx/>
              <a:buSzTx/>
              <a:buFont typeface="Wingdings" panose="05000000000000000000" pitchFamily="2" charset="2"/>
              <a:buChar char="Ø"/>
              <a:tabLst/>
              <a:defRPr/>
            </a:pPr>
            <a:endPar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WHO TO CONTACT:</a:t>
            </a:r>
          </a:p>
          <a:p>
            <a:pPr marL="0" indent="0" fontAlgn="base">
              <a:buNone/>
              <a:defRPr/>
            </a:pPr>
            <a:r>
              <a:rPr kumimoji="0" lang="en-US" sz="1600" b="0" i="0" u="none" strike="noStrike" kern="1200" cap="none" spc="0" normalizeH="0" baseline="0" noProof="0" dirty="0">
                <a:ln>
                  <a:noFill/>
                </a:ln>
                <a:solidFill>
                  <a:prstClr val="black"/>
                </a:solidFill>
                <a:effectLst/>
                <a:uLnTx/>
                <a:uFillTx/>
                <a:latin typeface="Lato"/>
                <a:ea typeface="Lato"/>
                <a:cs typeface="Lato"/>
              </a:rPr>
              <a:t> </a:t>
            </a:r>
            <a:r>
              <a:rPr lang="en-US" sz="1600" dirty="0">
                <a:solidFill>
                  <a:prstClr val="black"/>
                </a:solidFill>
                <a:latin typeface="Lato"/>
                <a:ea typeface="Lato"/>
                <a:cs typeface="Lato"/>
              </a:rPr>
              <a:t>Campus Safety and Emergency Management</a:t>
            </a:r>
            <a:endParaRPr lang="en-US" sz="1600" b="0" i="0" u="none" strike="noStrike" kern="1200" cap="none" spc="0" normalizeH="0" baseline="0" noProof="0" dirty="0">
              <a:ln>
                <a:noFill/>
              </a:ln>
              <a:solidFill>
                <a:prstClr val="black"/>
              </a:solidFill>
              <a:effectLst/>
              <a:uLnTx/>
              <a:uFillTx/>
              <a:latin typeface="Lato" panose="020F0502020204030203" pitchFamily="34" charset="0"/>
              <a:ea typeface="Lato"/>
              <a:cs typeface="Lato"/>
            </a:endParaRPr>
          </a:p>
        </p:txBody>
      </p:sp>
    </p:spTree>
    <p:extLst>
      <p:ext uri="{BB962C8B-B14F-4D97-AF65-F5344CB8AC3E}">
        <p14:creationId xmlns:p14="http://schemas.microsoft.com/office/powerpoint/2010/main" val="9784420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F0E7D-9396-D7C4-39F7-516213C374A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D9DF52D-7396-6AA2-2861-D394D54D1C59}"/>
              </a:ext>
            </a:extLst>
          </p:cNvPr>
          <p:cNvSpPr/>
          <p:nvPr/>
        </p:nvSpPr>
        <p:spPr>
          <a:xfrm>
            <a:off x="-9529" y="0"/>
            <a:ext cx="12201528" cy="1065402"/>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b="1">
              <a:solidFill>
                <a:schemeClr val="accent1">
                  <a:lumMod val="75000"/>
                </a:schemeClr>
              </a:solidFill>
              <a:highlight>
                <a:srgbClr val="C0C0C0"/>
              </a:highlight>
              <a:latin typeface="+mn-lt"/>
            </a:endParaRPr>
          </a:p>
          <a:p>
            <a:pPr algn="ctr"/>
            <a:endParaRPr lang="en-US" sz="3600" b="1">
              <a:solidFill>
                <a:schemeClr val="accent1">
                  <a:lumMod val="75000"/>
                </a:schemeClr>
              </a:solidFill>
              <a:highlight>
                <a:srgbClr val="C0C0C0"/>
              </a:highlight>
            </a:endParaRPr>
          </a:p>
          <a:p>
            <a:pPr algn="ctr"/>
            <a:endParaRPr lang="en-US" sz="3600" b="1">
              <a:solidFill>
                <a:schemeClr val="accent1">
                  <a:lumMod val="75000"/>
                </a:schemeClr>
              </a:solidFill>
              <a:highlight>
                <a:srgbClr val="C0C0C0"/>
              </a:highlight>
              <a:latin typeface="+mn-lt"/>
            </a:endParaRPr>
          </a:p>
          <a:p>
            <a:pPr algn="ctr"/>
            <a:r>
              <a:rPr lang="en-US" sz="3600">
                <a:solidFill>
                  <a:schemeClr val="bg1"/>
                </a:solidFill>
              </a:rPr>
              <a:t>Building Access, Security and Keys</a:t>
            </a:r>
          </a:p>
          <a:p>
            <a:pPr algn="ctr"/>
            <a:endParaRPr lang="en-US" sz="3600">
              <a:solidFill>
                <a:schemeClr val="bg1"/>
              </a:solidFill>
            </a:endParaRPr>
          </a:p>
          <a:p>
            <a:pPr algn="ctr"/>
            <a:endParaRPr lang="en-US" sz="3600" b="1">
              <a:solidFill>
                <a:schemeClr val="accent1">
                  <a:lumMod val="75000"/>
                </a:schemeClr>
              </a:solidFill>
              <a:highlight>
                <a:srgbClr val="C0C0C0"/>
              </a:highlight>
              <a:latin typeface="+mn-lt"/>
            </a:endParaRPr>
          </a:p>
          <a:p>
            <a:pPr algn="ctr"/>
            <a:endParaRPr lang="en-US" sz="3600">
              <a:solidFill>
                <a:schemeClr val="bg1"/>
              </a:solidFill>
            </a:endParaRPr>
          </a:p>
        </p:txBody>
      </p:sp>
      <p:sp>
        <p:nvSpPr>
          <p:cNvPr id="7" name="Title 1">
            <a:extLst>
              <a:ext uri="{FF2B5EF4-FFF2-40B4-BE49-F238E27FC236}">
                <a16:creationId xmlns:a16="http://schemas.microsoft.com/office/drawing/2014/main" id="{6CFF282A-B7C2-E205-9B75-4D31C319EA3F}"/>
              </a:ext>
            </a:extLst>
          </p:cNvPr>
          <p:cNvSpPr txBox="1">
            <a:spLocks/>
          </p:cNvSpPr>
          <p:nvPr/>
        </p:nvSpPr>
        <p:spPr>
          <a:xfrm>
            <a:off x="1" y="499237"/>
            <a:ext cx="3023616" cy="46582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en-US" b="1">
                <a:solidFill>
                  <a:schemeClr val="bg1"/>
                </a:solidFill>
              </a:rPr>
            </a:br>
            <a:endParaRPr lang="en-US" b="1" cap="all">
              <a:solidFill>
                <a:schemeClr val="bg1"/>
              </a:solidFill>
            </a:endParaRPr>
          </a:p>
        </p:txBody>
      </p:sp>
      <p:sp>
        <p:nvSpPr>
          <p:cNvPr id="6" name="Content Placeholder 2">
            <a:extLst>
              <a:ext uri="{FF2B5EF4-FFF2-40B4-BE49-F238E27FC236}">
                <a16:creationId xmlns:a16="http://schemas.microsoft.com/office/drawing/2014/main" id="{DAACDA0D-1350-D3AC-381F-95389D172AFC}"/>
              </a:ext>
            </a:extLst>
          </p:cNvPr>
          <p:cNvSpPr>
            <a:spLocks noGrp="1"/>
          </p:cNvSpPr>
          <p:nvPr>
            <p:ph idx="1"/>
          </p:nvPr>
        </p:nvSpPr>
        <p:spPr>
          <a:xfrm>
            <a:off x="532819" y="1191238"/>
            <a:ext cx="11116832" cy="5377342"/>
          </a:xfrm>
        </p:spPr>
        <p:txBody>
          <a:bodyPr vert="horz" lIns="91440" tIns="45720" rIns="91440" bIns="45720" rtlCol="0" anchor="t">
            <a:normAutofit fontScale="92500" lnSpcReduction="20000"/>
          </a:bodyPr>
          <a:lstStyle/>
          <a:p>
            <a:pPr marL="0" indent="0" algn="l" fontAlgn="base">
              <a:buNone/>
            </a:pPr>
            <a:endParaRPr lang="en-US" sz="1900" dirty="0">
              <a:solidFill>
                <a:srgbClr val="FF0000"/>
              </a:solidFill>
              <a:latin typeface="Lato" panose="020F0502020204030203" pitchFamily="34" charset="0"/>
            </a:endParaRPr>
          </a:p>
          <a:p>
            <a:pPr marL="0" lvl="0" indent="0" fontAlgn="base">
              <a:spcBef>
                <a:spcPts val="1200"/>
              </a:spcBef>
              <a:buNone/>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Lato" panose="020F0502020204030203" pitchFamily="34" charset="0"/>
                <a:cs typeface="Lato" panose="020F0502020204030203" pitchFamily="34" charset="0"/>
              </a:rPr>
              <a:t>POLICY STATEMENT: </a:t>
            </a:r>
          </a:p>
          <a:p>
            <a:pPr marL="0" lvl="0" indent="0" fontAlgn="base">
              <a:lnSpc>
                <a:spcPct val="110000"/>
              </a:lnSpc>
              <a:buNone/>
              <a:defRPr/>
            </a:pPr>
            <a:r>
              <a:rPr lang="en-US" sz="1600" dirty="0">
                <a:latin typeface="Lato" panose="020F0502020204030203" pitchFamily="34" charset="0"/>
                <a:ea typeface="Lato" panose="020F0502020204030203" pitchFamily="34" charset="0"/>
                <a:cs typeface="Lato" panose="020F0502020204030203" pitchFamily="34" charset="0"/>
              </a:rPr>
              <a:t>To maintain centralized management and control of access to university buildings and facilities to help protect the safety and security of persons and property. </a:t>
            </a:r>
            <a:endPar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endParaRPr>
          </a:p>
          <a:p>
            <a:pPr marL="685800" marR="0" lvl="1" indent="-228600" algn="l" defTabSz="914400" rtl="0" eaLnBrk="1" fontAlgn="base" latinLnBrk="0" hangingPunct="1">
              <a:lnSpc>
                <a:spcPct val="90000"/>
              </a:lnSpc>
              <a:spcBef>
                <a:spcPts val="600"/>
              </a:spcBef>
              <a:spcAft>
                <a:spcPts val="0"/>
              </a:spcAft>
              <a:buClrTx/>
              <a:buSzTx/>
              <a:buFont typeface="Wingdings" panose="05000000000000000000" pitchFamily="2" charset="2"/>
              <a:buChar char="Ø"/>
              <a:tabLst/>
              <a:defRPr/>
            </a:pPr>
            <a:endPar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Lato" panose="020F0502020204030203" pitchFamily="34" charset="0"/>
                <a:cs typeface="Lato" panose="020F0502020204030203" pitchFamily="34" charset="0"/>
              </a:rPr>
              <a:t>WHY SHOULD YOU CARE?</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effectLst/>
                <a:uLnTx/>
                <a:uFillTx/>
                <a:latin typeface="Lato" panose="020F0502020204030203" pitchFamily="34" charset="0"/>
                <a:ea typeface="Lato" panose="020F0502020204030203" pitchFamily="34" charset="0"/>
                <a:cs typeface="Lato" panose="020F0502020204030203" pitchFamily="34" charset="0"/>
              </a:rPr>
              <a:t>Awareness of safety protocols in accessing buildings</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effectLst/>
                <a:uLnTx/>
                <a:uFillTx/>
                <a:latin typeface="Lato" panose="020F0502020204030203" pitchFamily="34" charset="0"/>
                <a:ea typeface="Lato" panose="020F0502020204030203" pitchFamily="34" charset="0"/>
                <a:cs typeface="Lato" panose="020F0502020204030203" pitchFamily="34" charset="0"/>
              </a:rPr>
              <a:t>Understanding of when, how and who can access buildings</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effectLst/>
                <a:uLnTx/>
                <a:uFillTx/>
                <a:latin typeface="Lato" panose="020F0502020204030203" pitchFamily="34" charset="0"/>
                <a:ea typeface="Lato" panose="020F0502020204030203" pitchFamily="34" charset="0"/>
                <a:cs typeface="Lato" panose="020F0502020204030203" pitchFamily="34" charset="0"/>
              </a:rPr>
              <a:t>Default restricted hours on all campus buildings is 10pm to 7am</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endPar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Lato" panose="020F0502020204030203" pitchFamily="34" charset="0"/>
              <a:cs typeface="Lato" panose="020F0502020204030203" pitchFamily="34" charset="0"/>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Lato" panose="020F0502020204030203" pitchFamily="34" charset="0"/>
                <a:cs typeface="Lato" panose="020F0502020204030203" pitchFamily="34" charset="0"/>
              </a:rPr>
              <a:t>PROCEDURES: </a:t>
            </a:r>
          </a:p>
          <a:p>
            <a:pPr marL="0" marR="0" lvl="0" indent="0" algn="l" defTabSz="914400" rtl="0" eaLnBrk="1" fontAlgn="base" latinLnBrk="0" hangingPunct="1">
              <a:lnSpc>
                <a:spcPct val="9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Requests for access outside of normal hours should be made to Campus Safety</a:t>
            </a:r>
            <a:endParaRPr lang="en-US" sz="1600" dirty="0">
              <a:solidFill>
                <a:prstClr val="black"/>
              </a:solidFill>
              <a:latin typeface="Lato" panose="020F0502020204030203" pitchFamily="34" charset="0"/>
              <a:ea typeface="Lato" panose="020F0502020204030203" pitchFamily="34" charset="0"/>
              <a:cs typeface="Lato" panose="020F0502020204030203" pitchFamily="34" charset="0"/>
            </a:endParaRPr>
          </a:p>
          <a:p>
            <a:pPr marL="0" marR="0" lvl="0" indent="0" algn="l" defTabSz="914400" rtl="0" eaLnBrk="1" fontAlgn="base" latinLnBrk="0" hangingPunct="1">
              <a:lnSpc>
                <a:spcPct val="9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Refer to building proctor for information</a:t>
            </a:r>
          </a:p>
          <a:p>
            <a:pPr marL="0" marR="0" lvl="0" indent="0" algn="l" defTabSz="914400" rtl="0" eaLnBrk="1" fontAlgn="base" latinLnBrk="0" hangingPunct="1">
              <a:lnSpc>
                <a:spcPct val="90000"/>
              </a:lnSpc>
              <a:spcBef>
                <a:spcPts val="1000"/>
              </a:spcBef>
              <a:spcAft>
                <a:spcPts val="0"/>
              </a:spcAft>
              <a:buClrTx/>
              <a:buSzTx/>
              <a:buNone/>
              <a:tabLst/>
              <a:defRPr/>
            </a:pPr>
            <a:endPar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Lato" panose="020F0502020204030203" pitchFamily="34" charset="0"/>
                <a:cs typeface="Lato" panose="020F0502020204030203" pitchFamily="34" charset="0"/>
              </a:rPr>
              <a:t>WHO TO CONTACT:</a:t>
            </a:r>
          </a:p>
          <a:p>
            <a:pPr marL="0" indent="0" fontAlgn="base">
              <a:buNone/>
              <a:defRPr/>
            </a:pPr>
            <a:r>
              <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t> </a:t>
            </a:r>
            <a:r>
              <a:rPr lang="en-US" sz="1600" dirty="0">
                <a:solidFill>
                  <a:prstClr val="black"/>
                </a:solidFill>
                <a:latin typeface="Lato" panose="020F0502020204030203" pitchFamily="34" charset="0"/>
                <a:ea typeface="Lato" panose="020F0502020204030203" pitchFamily="34" charset="0"/>
                <a:cs typeface="Lato" panose="020F0502020204030203" pitchFamily="34" charset="0"/>
              </a:rPr>
              <a:t>Campus Safety and Emergency Management</a:t>
            </a:r>
          </a:p>
          <a:p>
            <a:pPr marL="0" indent="0">
              <a:buNone/>
              <a:defRPr/>
            </a:pPr>
            <a:r>
              <a:rPr lang="en-US" sz="1600" dirty="0">
                <a:solidFill>
                  <a:prstClr val="black"/>
                </a:solidFill>
                <a:latin typeface="Lato" panose="020F0502020204030203" pitchFamily="34" charset="0"/>
                <a:ea typeface="Lato" panose="020F0502020204030203" pitchFamily="34" charset="0"/>
                <a:cs typeface="Lato" panose="020F0502020204030203" pitchFamily="34" charset="0"/>
              </a:rPr>
              <a:t> Facilities Management</a:t>
            </a:r>
          </a:p>
          <a:p>
            <a:pPr marL="0" indent="0">
              <a:buNone/>
              <a:defRPr/>
            </a:pPr>
            <a:r>
              <a:rPr lang="en-US" sz="1600" dirty="0">
                <a:solidFill>
                  <a:prstClr val="black"/>
                </a:solidFill>
                <a:latin typeface="Lato" panose="020F0502020204030203" pitchFamily="34" charset="0"/>
                <a:ea typeface="Lato" panose="020F0502020204030203" pitchFamily="34" charset="0"/>
                <a:cs typeface="Lato" panose="020F0502020204030203" pitchFamily="34" charset="0"/>
              </a:rPr>
              <a:t> Residence Life and Housing</a:t>
            </a:r>
          </a:p>
        </p:txBody>
      </p:sp>
    </p:spTree>
    <p:extLst>
      <p:ext uri="{BB962C8B-B14F-4D97-AF65-F5344CB8AC3E}">
        <p14:creationId xmlns:p14="http://schemas.microsoft.com/office/powerpoint/2010/main" val="1240057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3BCEB7-B25A-59BA-98B1-365059F748D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95298BF-443E-8190-675D-81AE067261A4}"/>
              </a:ext>
            </a:extLst>
          </p:cNvPr>
          <p:cNvSpPr/>
          <p:nvPr/>
        </p:nvSpPr>
        <p:spPr>
          <a:xfrm>
            <a:off x="-9529" y="0"/>
            <a:ext cx="12201528" cy="1065402"/>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b="1">
              <a:solidFill>
                <a:schemeClr val="accent1">
                  <a:lumMod val="75000"/>
                </a:schemeClr>
              </a:solidFill>
              <a:highlight>
                <a:srgbClr val="C0C0C0"/>
              </a:highlight>
              <a:latin typeface="+mn-lt"/>
            </a:endParaRPr>
          </a:p>
          <a:p>
            <a:pPr algn="ctr"/>
            <a:endParaRPr lang="en-US" sz="3600" b="1">
              <a:solidFill>
                <a:schemeClr val="accent1">
                  <a:lumMod val="75000"/>
                </a:schemeClr>
              </a:solidFill>
              <a:highlight>
                <a:srgbClr val="C0C0C0"/>
              </a:highlight>
            </a:endParaRPr>
          </a:p>
          <a:p>
            <a:pPr algn="ctr"/>
            <a:endParaRPr lang="en-US" sz="3600" b="1">
              <a:solidFill>
                <a:schemeClr val="accent1">
                  <a:lumMod val="75000"/>
                </a:schemeClr>
              </a:solidFill>
              <a:highlight>
                <a:srgbClr val="C0C0C0"/>
              </a:highlight>
              <a:latin typeface="+mn-lt"/>
            </a:endParaRPr>
          </a:p>
          <a:p>
            <a:pPr algn="ctr"/>
            <a:r>
              <a:rPr lang="en-US" sz="3600">
                <a:solidFill>
                  <a:schemeClr val="bg1"/>
                </a:solidFill>
              </a:rPr>
              <a:t>Campus Safety (Clery Act)</a:t>
            </a:r>
          </a:p>
          <a:p>
            <a:pPr algn="ctr"/>
            <a:endParaRPr lang="en-US" sz="3600">
              <a:solidFill>
                <a:schemeClr val="bg1"/>
              </a:solidFill>
            </a:endParaRPr>
          </a:p>
          <a:p>
            <a:pPr algn="ctr"/>
            <a:endParaRPr lang="en-US" sz="3600" b="1">
              <a:solidFill>
                <a:schemeClr val="accent1">
                  <a:lumMod val="75000"/>
                </a:schemeClr>
              </a:solidFill>
              <a:highlight>
                <a:srgbClr val="C0C0C0"/>
              </a:highlight>
              <a:latin typeface="+mn-lt"/>
            </a:endParaRPr>
          </a:p>
          <a:p>
            <a:pPr algn="ctr"/>
            <a:endParaRPr lang="en-US" sz="3600">
              <a:solidFill>
                <a:schemeClr val="bg1"/>
              </a:solidFill>
            </a:endParaRPr>
          </a:p>
        </p:txBody>
      </p:sp>
      <p:sp>
        <p:nvSpPr>
          <p:cNvPr id="7" name="Title 1">
            <a:extLst>
              <a:ext uri="{FF2B5EF4-FFF2-40B4-BE49-F238E27FC236}">
                <a16:creationId xmlns:a16="http://schemas.microsoft.com/office/drawing/2014/main" id="{E81B9D7B-8CB6-05F4-84A4-94074ED35020}"/>
              </a:ext>
            </a:extLst>
          </p:cNvPr>
          <p:cNvSpPr txBox="1">
            <a:spLocks/>
          </p:cNvSpPr>
          <p:nvPr/>
        </p:nvSpPr>
        <p:spPr>
          <a:xfrm>
            <a:off x="1" y="499237"/>
            <a:ext cx="3023616" cy="46582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en-US" b="1">
                <a:solidFill>
                  <a:schemeClr val="bg1"/>
                </a:solidFill>
              </a:rPr>
            </a:br>
            <a:endParaRPr lang="en-US" b="1" cap="all">
              <a:solidFill>
                <a:schemeClr val="bg1"/>
              </a:solidFill>
            </a:endParaRPr>
          </a:p>
        </p:txBody>
      </p:sp>
      <p:sp>
        <p:nvSpPr>
          <p:cNvPr id="6" name="Content Placeholder 2">
            <a:extLst>
              <a:ext uri="{FF2B5EF4-FFF2-40B4-BE49-F238E27FC236}">
                <a16:creationId xmlns:a16="http://schemas.microsoft.com/office/drawing/2014/main" id="{1378B7AA-B481-BDEB-603C-564AD00CF1F3}"/>
              </a:ext>
            </a:extLst>
          </p:cNvPr>
          <p:cNvSpPr>
            <a:spLocks noGrp="1"/>
          </p:cNvSpPr>
          <p:nvPr>
            <p:ph idx="1"/>
          </p:nvPr>
        </p:nvSpPr>
        <p:spPr>
          <a:xfrm>
            <a:off x="532819" y="1282678"/>
            <a:ext cx="11116832" cy="5377342"/>
          </a:xfrm>
        </p:spPr>
        <p:txBody>
          <a:bodyPr>
            <a:noAutofit/>
          </a:bodyPr>
          <a:lstStyle/>
          <a:p>
            <a:pPr marL="0" marR="0" lvl="0" indent="0" algn="l" defTabSz="914400" rtl="0" eaLnBrk="1" fontAlgn="base" latinLnBrk="0" hangingPunct="1">
              <a:lnSpc>
                <a:spcPct val="90000"/>
              </a:lnSpc>
              <a:spcBef>
                <a:spcPts val="1200"/>
              </a:spcBef>
              <a:spcAft>
                <a:spcPts val="0"/>
              </a:spcAft>
              <a:buClrTx/>
              <a:buSzTx/>
              <a:buFont typeface="Arial" panose="020B0604020202020204" pitchFamily="34" charset="0"/>
              <a:buNone/>
              <a:tabLst/>
              <a:defRPr/>
            </a:pPr>
            <a:r>
              <a:rPr kumimoji="0" lang="en-US" sz="15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POLICY STATEMENT: </a:t>
            </a:r>
          </a:p>
          <a:p>
            <a:pPr marL="0" marR="0" lvl="0" indent="0" algn="l" defTabSz="914400" rtl="0" eaLnBrk="1" fontAlgn="base" latinLnBrk="0" hangingPunct="1">
              <a:lnSpc>
                <a:spcPct val="100000"/>
              </a:lnSpc>
              <a:spcAft>
                <a:spcPts val="0"/>
              </a:spcAft>
              <a:buClrTx/>
              <a:buSzTx/>
              <a:buFont typeface="Arial" panose="020B0604020202020204" pitchFamily="34" charset="0"/>
              <a:buNone/>
              <a:tabLst/>
              <a:defRPr/>
            </a:pPr>
            <a:r>
              <a:rPr lang="en-US" sz="1500" dirty="0">
                <a:latin typeface="Lato" panose="020F0502020204030203" pitchFamily="34" charset="0"/>
              </a:rPr>
              <a:t>The </a:t>
            </a:r>
            <a:r>
              <a:rPr lang="en-US" sz="1400" dirty="0">
                <a:latin typeface="Lato" panose="020F0502020204030203" pitchFamily="34" charset="0"/>
              </a:rPr>
              <a:t>Clery</a:t>
            </a:r>
            <a:r>
              <a:rPr lang="en-US" sz="1500" dirty="0">
                <a:latin typeface="Lato" panose="020F0502020204030203" pitchFamily="34" charset="0"/>
              </a:rPr>
              <a:t> Act requires the University to collect crime statistics, fire statistics, file a report annually, and have safety related policies and trainings.</a:t>
            </a:r>
            <a:endParaRPr kumimoji="0" lang="en-US" sz="1500" b="0" i="0" u="none" strike="noStrike" kern="1200" cap="none" spc="0" normalizeH="0" baseline="0" noProof="0" dirty="0">
              <a:ln>
                <a:noFill/>
              </a:ln>
              <a:effectLst/>
              <a:uLnTx/>
              <a:uFillTx/>
              <a:latin typeface="Lato" panose="020F0502020204030203" pitchFamily="34" charset="0"/>
              <a:ea typeface="+mn-ea"/>
              <a:cs typeface="+mn-cs"/>
            </a:endParaRPr>
          </a:p>
          <a:p>
            <a:pPr marL="685800" marR="0" lvl="1" indent="-228600" algn="l" defTabSz="914400" rtl="0" eaLnBrk="1" fontAlgn="base" latinLnBrk="0" hangingPunct="1">
              <a:lnSpc>
                <a:spcPct val="90000"/>
              </a:lnSpc>
              <a:spcBef>
                <a:spcPts val="600"/>
              </a:spcBef>
              <a:spcAft>
                <a:spcPts val="0"/>
              </a:spcAft>
              <a:buClrTx/>
              <a:buSzTx/>
              <a:buFont typeface="Wingdings" panose="05000000000000000000" pitchFamily="2" charset="2"/>
              <a:buChar char="Ø"/>
              <a:tabLst/>
              <a:defRPr/>
            </a:pPr>
            <a:endParaRPr lang="en-US" sz="1200" dirty="0">
              <a:latin typeface="Lato" panose="020F0502020204030203" pitchFamily="34" charset="0"/>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5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WHY SHOULD YOU CARE?</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500" b="0" i="0" u="none" strike="noStrike" kern="1200" cap="none" spc="0" normalizeH="0" baseline="0" noProof="0" dirty="0">
                <a:ln>
                  <a:noFill/>
                </a:ln>
                <a:effectLst/>
                <a:uLnTx/>
                <a:uFillTx/>
                <a:latin typeface="Lato" panose="020F0502020204030203" pitchFamily="34" charset="0"/>
                <a:ea typeface="+mn-ea"/>
                <a:cs typeface="+mn-cs"/>
              </a:rPr>
              <a:t>Campus safety is everyone’s responsibility</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500" b="0" i="0" u="none" strike="noStrike" kern="1200" cap="none" spc="0" normalizeH="0" baseline="0" noProof="0" dirty="0">
                <a:ln>
                  <a:noFill/>
                </a:ln>
                <a:effectLst/>
                <a:uLnTx/>
                <a:uFillTx/>
                <a:latin typeface="Lato" panose="020F0502020204030203" pitchFamily="34" charset="0"/>
                <a:ea typeface="+mn-ea"/>
                <a:cs typeface="+mn-cs"/>
              </a:rPr>
              <a:t>Clery Act is a consumer </a:t>
            </a:r>
            <a:r>
              <a:rPr lang="en-US" sz="1500" dirty="0">
                <a:latin typeface="Lato" panose="020F0502020204030203" pitchFamily="34" charset="0"/>
              </a:rPr>
              <a:t>protection issue</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500" dirty="0">
                <a:latin typeface="Lato" panose="020F0502020204030203" pitchFamily="34" charset="0"/>
              </a:rPr>
              <a:t>CSA’s are required to report suspected crimes</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endParaRPr kumimoji="0" lang="en-US" sz="1200" b="0" i="0" u="none" strike="noStrike" kern="1200" cap="none" spc="0" normalizeH="0" baseline="0" noProof="0" dirty="0">
              <a:ln>
                <a:noFill/>
              </a:ln>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5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PROCEDURES: </a:t>
            </a:r>
          </a:p>
          <a:p>
            <a:pPr marL="0" marR="0" lvl="0" indent="0" algn="l" defTabSz="914400" rtl="0" eaLnBrk="1" fontAlgn="base" latinLnBrk="0" hangingPunct="1">
              <a:lnSpc>
                <a:spcPct val="90000"/>
              </a:lnSpc>
              <a:spcBef>
                <a:spcPts val="1000"/>
              </a:spcBef>
              <a:spcAft>
                <a:spcPts val="0"/>
              </a:spcAft>
              <a:buClrTx/>
              <a:buSzTx/>
              <a:buNone/>
              <a:tabLst/>
              <a:defRPr/>
            </a:pPr>
            <a:r>
              <a:rPr kumimoji="0" lang="en-US" sz="1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Clery Manager develops and manages Clery compliance</a:t>
            </a:r>
          </a:p>
          <a:p>
            <a:pPr marL="0" marR="0" lvl="0" indent="0" algn="l" defTabSz="914400" rtl="0" eaLnBrk="1" fontAlgn="base" latinLnBrk="0" hangingPunct="1">
              <a:lnSpc>
                <a:spcPct val="90000"/>
              </a:lnSpc>
              <a:spcBef>
                <a:spcPts val="1000"/>
              </a:spcBef>
              <a:spcAft>
                <a:spcPts val="0"/>
              </a:spcAft>
              <a:buClrTx/>
              <a:buSzTx/>
              <a:buNone/>
              <a:tabLst/>
              <a:defRPr/>
            </a:pPr>
            <a:r>
              <a:rPr lang="en-US" sz="1500" dirty="0">
                <a:solidFill>
                  <a:prstClr val="black"/>
                </a:solidFill>
                <a:latin typeface="Lato" panose="020F0502020204030203" pitchFamily="34" charset="0"/>
              </a:rPr>
              <a:t>CSA’s report crimes to Clery manager</a:t>
            </a:r>
          </a:p>
          <a:p>
            <a:pPr marL="0" marR="0" lvl="0" indent="0" algn="l" defTabSz="914400" rtl="0" eaLnBrk="1" fontAlgn="base" latinLnBrk="0" hangingPunct="1">
              <a:lnSpc>
                <a:spcPct val="90000"/>
              </a:lnSpc>
              <a:spcBef>
                <a:spcPts val="1000"/>
              </a:spcBef>
              <a:spcAft>
                <a:spcPts val="0"/>
              </a:spcAft>
              <a:buClrTx/>
              <a:buSzTx/>
              <a:buNone/>
              <a:tabLst/>
              <a:defRPr/>
            </a:pPr>
            <a:r>
              <a:rPr kumimoji="0" lang="en-US" sz="15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Report is published by October 1</a:t>
            </a:r>
          </a:p>
          <a:p>
            <a:pPr marL="0" marR="0" lvl="0" indent="0" algn="l" defTabSz="914400" rtl="0" eaLnBrk="1" fontAlgn="base" latinLnBrk="0" hangingPunct="1">
              <a:lnSpc>
                <a:spcPct val="90000"/>
              </a:lnSpc>
              <a:spcBef>
                <a:spcPts val="1000"/>
              </a:spcBef>
              <a:spcAft>
                <a:spcPts val="0"/>
              </a:spcAft>
              <a:buClrTx/>
              <a:buSzTx/>
              <a:buNone/>
              <a:tabLst/>
              <a:defRPr/>
            </a:pPr>
            <a:r>
              <a:rPr lang="en-US" sz="1500" dirty="0">
                <a:solidFill>
                  <a:prstClr val="black"/>
                </a:solidFill>
                <a:latin typeface="Lato" panose="020F0502020204030203" pitchFamily="34" charset="0"/>
              </a:rPr>
              <a:t>Crime and fire statistics reported to DOE October 15</a:t>
            </a:r>
            <a:endParaRPr kumimoji="0" lang="en-US" sz="15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685800" marR="0" lvl="1" indent="-228600" algn="l" defTabSz="914400" rtl="0" eaLnBrk="1" fontAlgn="base" latinLnBrk="0" hangingPunct="1">
              <a:lnSpc>
                <a:spcPct val="90000"/>
              </a:lnSpc>
              <a:spcBef>
                <a:spcPts val="500"/>
              </a:spcBef>
              <a:spcAft>
                <a:spcPts val="0"/>
              </a:spcAft>
              <a:buClrTx/>
              <a:buSzTx/>
              <a:buFont typeface="Wingdings" panose="05000000000000000000" pitchFamily="2" charset="2"/>
              <a:buChar char="Ø"/>
              <a:tabLst/>
              <a:defRPr/>
            </a:pPr>
            <a:endParaRPr kumimoji="0" lang="en-US" sz="12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5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WHO TO CONTACT:</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500" dirty="0">
                <a:latin typeface="Lato" panose="020F0502020204030203" pitchFamily="34" charset="0"/>
              </a:rPr>
              <a:t>Office of Campus Safety and Emergency Management</a:t>
            </a:r>
            <a:endParaRPr kumimoji="0" lang="en-US" sz="1500" b="0" i="0" u="none" strike="noStrike" kern="1200" cap="none" spc="0" normalizeH="0" baseline="0" noProof="0" dirty="0">
              <a:ln>
                <a:noFill/>
              </a:ln>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 </a:t>
            </a:r>
          </a:p>
        </p:txBody>
      </p:sp>
    </p:spTree>
    <p:extLst>
      <p:ext uri="{BB962C8B-B14F-4D97-AF65-F5344CB8AC3E}">
        <p14:creationId xmlns:p14="http://schemas.microsoft.com/office/powerpoint/2010/main" val="16465836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600EC-EA86-469E-36C5-94B7F206C21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334D7E5-B276-1D05-1D6B-5D514DFC2C5A}"/>
              </a:ext>
            </a:extLst>
          </p:cNvPr>
          <p:cNvSpPr/>
          <p:nvPr/>
        </p:nvSpPr>
        <p:spPr>
          <a:xfrm>
            <a:off x="-9529" y="0"/>
            <a:ext cx="12201528" cy="1065402"/>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b="1">
              <a:solidFill>
                <a:schemeClr val="accent1">
                  <a:lumMod val="75000"/>
                </a:schemeClr>
              </a:solidFill>
              <a:highlight>
                <a:srgbClr val="C0C0C0"/>
              </a:highlight>
              <a:latin typeface="+mn-lt"/>
            </a:endParaRPr>
          </a:p>
          <a:p>
            <a:pPr algn="ctr"/>
            <a:endParaRPr lang="en-US" sz="3600" b="1">
              <a:solidFill>
                <a:schemeClr val="accent1">
                  <a:lumMod val="75000"/>
                </a:schemeClr>
              </a:solidFill>
              <a:highlight>
                <a:srgbClr val="C0C0C0"/>
              </a:highlight>
            </a:endParaRPr>
          </a:p>
          <a:p>
            <a:pPr algn="ctr"/>
            <a:r>
              <a:rPr lang="en-US" sz="3600">
                <a:solidFill>
                  <a:prstClr val="white"/>
                </a:solidFill>
                <a:latin typeface="Calibri" panose="020F0502020204030204"/>
              </a:rPr>
              <a:t>Missing Students</a:t>
            </a:r>
          </a:p>
          <a:p>
            <a:pPr algn="ctr"/>
            <a:endParaRPr lang="en-US" sz="3600">
              <a:solidFill>
                <a:schemeClr val="bg1"/>
              </a:solidFill>
            </a:endParaRPr>
          </a:p>
          <a:p>
            <a:pPr algn="ctr"/>
            <a:endParaRPr lang="en-US" sz="3600" b="1">
              <a:solidFill>
                <a:schemeClr val="accent1">
                  <a:lumMod val="75000"/>
                </a:schemeClr>
              </a:solidFill>
              <a:highlight>
                <a:srgbClr val="C0C0C0"/>
              </a:highlight>
              <a:latin typeface="+mn-lt"/>
            </a:endParaRPr>
          </a:p>
          <a:p>
            <a:pPr algn="ctr"/>
            <a:endParaRPr lang="en-US" sz="3600">
              <a:solidFill>
                <a:schemeClr val="bg1"/>
              </a:solidFill>
            </a:endParaRPr>
          </a:p>
        </p:txBody>
      </p:sp>
      <p:sp>
        <p:nvSpPr>
          <p:cNvPr id="7" name="Title 1">
            <a:extLst>
              <a:ext uri="{FF2B5EF4-FFF2-40B4-BE49-F238E27FC236}">
                <a16:creationId xmlns:a16="http://schemas.microsoft.com/office/drawing/2014/main" id="{41D03853-1899-BB5D-FF71-82E5A60A77B4}"/>
              </a:ext>
            </a:extLst>
          </p:cNvPr>
          <p:cNvSpPr txBox="1">
            <a:spLocks/>
          </p:cNvSpPr>
          <p:nvPr/>
        </p:nvSpPr>
        <p:spPr>
          <a:xfrm>
            <a:off x="1" y="499237"/>
            <a:ext cx="3023616" cy="46582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en-US" b="1">
                <a:solidFill>
                  <a:schemeClr val="bg1"/>
                </a:solidFill>
              </a:rPr>
            </a:br>
            <a:endParaRPr lang="en-US" b="1" cap="all">
              <a:solidFill>
                <a:schemeClr val="bg1"/>
              </a:solidFill>
            </a:endParaRPr>
          </a:p>
        </p:txBody>
      </p:sp>
      <p:sp>
        <p:nvSpPr>
          <p:cNvPr id="6" name="Content Placeholder 2">
            <a:extLst>
              <a:ext uri="{FF2B5EF4-FFF2-40B4-BE49-F238E27FC236}">
                <a16:creationId xmlns:a16="http://schemas.microsoft.com/office/drawing/2014/main" id="{6CC6DDE1-9A28-D1E0-799C-E3EAA0F33AAD}"/>
              </a:ext>
            </a:extLst>
          </p:cNvPr>
          <p:cNvSpPr>
            <a:spLocks noGrp="1"/>
          </p:cNvSpPr>
          <p:nvPr>
            <p:ph idx="1"/>
          </p:nvPr>
        </p:nvSpPr>
        <p:spPr>
          <a:xfrm>
            <a:off x="532819" y="1191238"/>
            <a:ext cx="11116832" cy="5377342"/>
          </a:xfrm>
        </p:spPr>
        <p:txBody>
          <a:bodyPr>
            <a:normAutofit/>
          </a:bodyPr>
          <a:lstStyle/>
          <a:p>
            <a:pPr marL="0" indent="0" algn="l" fontAlgn="base">
              <a:buNone/>
            </a:pPr>
            <a:endParaRPr lang="en-US" sz="1900" dirty="0">
              <a:solidFill>
                <a:srgbClr val="FF0000"/>
              </a:solidFill>
              <a:latin typeface="Lato" panose="020F0502020204030203" pitchFamily="34" charset="0"/>
            </a:endParaRPr>
          </a:p>
          <a:p>
            <a:pPr marL="0" marR="0" lvl="0" indent="0" algn="l" defTabSz="914400" rtl="0" eaLnBrk="1" fontAlgn="base" latinLnBrk="0" hangingPunct="1">
              <a:lnSpc>
                <a:spcPct val="90000"/>
              </a:lnSpc>
              <a:spcBef>
                <a:spcPts val="12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POLICY STATEMENT: </a:t>
            </a:r>
          </a:p>
          <a:p>
            <a:pPr marL="0" marR="0" lvl="0" indent="0" algn="l" defTabSz="914400" rtl="0" eaLnBrk="1" fontAlgn="base" latinLnBrk="0" hangingPunct="1">
              <a:lnSpc>
                <a:spcPct val="10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The university </a:t>
            </a:r>
            <a:r>
              <a:rPr lang="en-US" sz="1600" dirty="0">
                <a:solidFill>
                  <a:prstClr val="black"/>
                </a:solidFill>
                <a:latin typeface="Lato" panose="020F0502020204030203" pitchFamily="34" charset="0"/>
              </a:rPr>
              <a:t>is required to have a process for reporting students missing from university housing for more</a:t>
            </a:r>
          </a:p>
          <a:p>
            <a:pPr marL="0" marR="0" lvl="0" indent="0" algn="l" defTabSz="914400" rtl="0" eaLnBrk="1" fontAlgn="base" latinLnBrk="0" hangingPunct="1">
              <a:lnSpc>
                <a:spcPct val="100000"/>
              </a:lnSpc>
              <a:spcBef>
                <a:spcPts val="1000"/>
              </a:spcBef>
              <a:spcAft>
                <a:spcPts val="0"/>
              </a:spcAft>
              <a:buClrTx/>
              <a:buSzTx/>
              <a:buNone/>
              <a:tabLst/>
              <a:defRPr/>
            </a:pPr>
            <a:r>
              <a:rPr lang="en-US" sz="1600" dirty="0">
                <a:solidFill>
                  <a:prstClr val="black"/>
                </a:solidFill>
                <a:latin typeface="Lato" panose="020F0502020204030203" pitchFamily="34" charset="0"/>
              </a:rPr>
              <a:t>than 24 hours.</a:t>
            </a:r>
            <a:endPar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685800" marR="0" lvl="1" indent="-228600" algn="l" defTabSz="914400" rtl="0" eaLnBrk="1" fontAlgn="base" latinLnBrk="0" hangingPunct="1">
              <a:lnSpc>
                <a:spcPct val="90000"/>
              </a:lnSpc>
              <a:spcBef>
                <a:spcPts val="600"/>
              </a:spcBef>
              <a:spcAft>
                <a:spcPts val="0"/>
              </a:spcAft>
              <a:buClrTx/>
              <a:buSzTx/>
              <a:buFont typeface="Wingdings" panose="05000000000000000000" pitchFamily="2" charset="2"/>
              <a:buChar char="Ø"/>
              <a:tabLst/>
              <a:defRPr/>
            </a:pPr>
            <a:endParaRPr kumimoji="0" lang="en-US" sz="13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WHY SHOULD YOU CARE?</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effectLst/>
                <a:uLnTx/>
                <a:uFillTx/>
                <a:latin typeface="Lato" panose="020F0502020204030203" pitchFamily="34" charset="0"/>
                <a:ea typeface="+mn-ea"/>
                <a:cs typeface="+mn-cs"/>
              </a:rPr>
              <a:t>Timing is important when a student is missing</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600" dirty="0">
                <a:latin typeface="Lato" panose="020F0502020204030203" pitchFamily="34" charset="0"/>
              </a:rPr>
              <a:t>Law enforcement and parents need to know to help locate the student</a:t>
            </a:r>
            <a:endParaRPr kumimoji="0" lang="en-US" sz="1600" b="0" i="0" u="none" strike="noStrike" kern="1200" cap="none" spc="0" normalizeH="0" baseline="0" noProof="0" dirty="0">
              <a:ln>
                <a:noFill/>
              </a:ln>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endParaRPr kumimoji="0" lang="en-US" sz="1300" b="0" i="0" u="none" strike="noStrike" kern="1200" cap="none" spc="0" normalizeH="0" baseline="0" noProof="0" dirty="0">
              <a:ln>
                <a:noFill/>
              </a:ln>
              <a:solidFill>
                <a:srgbClr val="FF0000"/>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PROCEDURES: </a:t>
            </a:r>
          </a:p>
          <a:p>
            <a:pPr marL="0" marR="0" lvl="0" indent="0" algn="l" defTabSz="914400" rtl="0" eaLnBrk="1" fontAlgn="base" latinLnBrk="0" hangingPunct="1">
              <a:lnSpc>
                <a:spcPct val="9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Any student that is noticed as missing for 24 hours must be reported to PCSO and CSEM</a:t>
            </a:r>
          </a:p>
          <a:p>
            <a:pPr marL="0" marR="0" lvl="0" indent="0" algn="l" defTabSz="914400" rtl="0" eaLnBrk="1" fontAlgn="base" latinLnBrk="0" hangingPunct="1">
              <a:lnSpc>
                <a:spcPct val="90000"/>
              </a:lnSpc>
              <a:spcBef>
                <a:spcPts val="1000"/>
              </a:spcBef>
              <a:spcAft>
                <a:spcPts val="0"/>
              </a:spcAft>
              <a:buClrTx/>
              <a:buSzTx/>
              <a:buNone/>
              <a:tabLst/>
              <a:defRPr/>
            </a:pPr>
            <a:r>
              <a:rPr lang="en-US" sz="1600" dirty="0">
                <a:solidFill>
                  <a:prstClr val="black"/>
                </a:solidFill>
                <a:latin typeface="Lato" panose="020F0502020204030203" pitchFamily="34" charset="0"/>
              </a:rPr>
              <a:t>Parents or emergency contact will be notified</a:t>
            </a:r>
            <a:endPar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685800" marR="0" lvl="1" indent="-228600" algn="l" defTabSz="914400" rtl="0" eaLnBrk="1" fontAlgn="base" latinLnBrk="0" hangingPunct="1">
              <a:lnSpc>
                <a:spcPct val="90000"/>
              </a:lnSpc>
              <a:spcBef>
                <a:spcPts val="500"/>
              </a:spcBef>
              <a:spcAft>
                <a:spcPts val="0"/>
              </a:spcAft>
              <a:buClrTx/>
              <a:buSzTx/>
              <a:buFont typeface="Wingdings" panose="05000000000000000000" pitchFamily="2" charset="2"/>
              <a:buChar char="Ø"/>
              <a:tabLst/>
              <a:defRPr/>
            </a:pPr>
            <a:endParaRPr kumimoji="0" lang="en-US" sz="13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WHO TO CONTACT:</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600" dirty="0">
                <a:solidFill>
                  <a:prstClr val="black"/>
                </a:solidFill>
                <a:latin typeface="Lato" panose="020F0502020204030203" pitchFamily="34" charset="0"/>
              </a:rPr>
              <a:t>Campus Safety and Emergency Management</a:t>
            </a:r>
            <a:r>
              <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 </a:t>
            </a:r>
          </a:p>
        </p:txBody>
      </p:sp>
    </p:spTree>
    <p:extLst>
      <p:ext uri="{BB962C8B-B14F-4D97-AF65-F5344CB8AC3E}">
        <p14:creationId xmlns:p14="http://schemas.microsoft.com/office/powerpoint/2010/main" val="9154065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8BF1D-3694-509D-F8D6-56F09C8614F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E403AA0-A8CA-5846-889E-AD71624B7148}"/>
              </a:ext>
            </a:extLst>
          </p:cNvPr>
          <p:cNvSpPr/>
          <p:nvPr/>
        </p:nvSpPr>
        <p:spPr>
          <a:xfrm>
            <a:off x="-9529" y="0"/>
            <a:ext cx="12201528" cy="1065402"/>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1" i="0" u="none" strike="noStrike" kern="1200" cap="none" spc="0" normalizeH="0" baseline="0" noProof="0">
              <a:ln>
                <a:noFill/>
              </a:ln>
              <a:solidFill>
                <a:srgbClr val="4472C4">
                  <a:lumMod val="75000"/>
                </a:srgbClr>
              </a:solidFill>
              <a:effectLst/>
              <a:highlight>
                <a:srgbClr val="C0C0C0"/>
              </a:highligh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1" i="0" u="none" strike="noStrike" kern="1200" cap="none" spc="0" normalizeH="0" baseline="0" noProof="0">
              <a:ln>
                <a:noFill/>
              </a:ln>
              <a:solidFill>
                <a:srgbClr val="4472C4">
                  <a:lumMod val="75000"/>
                </a:srgbClr>
              </a:solidFill>
              <a:effectLst/>
              <a:highlight>
                <a:srgbClr val="C0C0C0"/>
              </a:highligh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1" i="0" u="none" strike="noStrike" kern="1200" cap="none" spc="0" normalizeH="0" baseline="0" noProof="0">
              <a:ln>
                <a:noFill/>
              </a:ln>
              <a:solidFill>
                <a:srgbClr val="4472C4">
                  <a:lumMod val="75000"/>
                </a:srgbClr>
              </a:solidFill>
              <a:effectLst/>
              <a:highlight>
                <a:srgbClr val="C0C0C0"/>
              </a:highligh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a:ln>
                  <a:noFill/>
                </a:ln>
                <a:solidFill>
                  <a:prstClr val="white"/>
                </a:solidFill>
                <a:effectLst/>
                <a:uLnTx/>
                <a:uFillTx/>
                <a:latin typeface="Calibri" panose="020F0502020204030204"/>
                <a:ea typeface="+mn-ea"/>
                <a:cs typeface="+mn-cs"/>
              </a:rPr>
              <a:t>Hazing Prevention and Response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1" i="0" u="none" strike="noStrike" kern="1200" cap="none" spc="0" normalizeH="0" baseline="0" noProof="0">
              <a:ln>
                <a:noFill/>
              </a:ln>
              <a:solidFill>
                <a:srgbClr val="4472C4">
                  <a:lumMod val="75000"/>
                </a:srgbClr>
              </a:solidFill>
              <a:effectLst/>
              <a:highlight>
                <a:srgbClr val="C0C0C0"/>
              </a:highligh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1">
            <a:extLst>
              <a:ext uri="{FF2B5EF4-FFF2-40B4-BE49-F238E27FC236}">
                <a16:creationId xmlns:a16="http://schemas.microsoft.com/office/drawing/2014/main" id="{020D218D-B32C-D57B-0E56-A9166A843942}"/>
              </a:ext>
            </a:extLst>
          </p:cNvPr>
          <p:cNvSpPr txBox="1">
            <a:spLocks/>
          </p:cNvSpPr>
          <p:nvPr/>
        </p:nvSpPr>
        <p:spPr>
          <a:xfrm>
            <a:off x="1" y="499237"/>
            <a:ext cx="3023616" cy="46582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br>
              <a:rPr kumimoji="0" lang="en-US" sz="4400" b="1" i="0" u="none" strike="noStrike" kern="1200" cap="none" spc="0" normalizeH="0" baseline="0" noProof="0">
                <a:ln>
                  <a:noFill/>
                </a:ln>
                <a:solidFill>
                  <a:prstClr val="white"/>
                </a:solidFill>
                <a:effectLst/>
                <a:uLnTx/>
                <a:uFillTx/>
                <a:latin typeface="Calibri Light" panose="020F0302020204030204"/>
                <a:ea typeface="+mj-ea"/>
                <a:cs typeface="+mj-cs"/>
              </a:rPr>
            </a:br>
            <a:endParaRPr kumimoji="0" lang="en-US" sz="4400" b="1" i="0" u="none" strike="noStrike" kern="1200" cap="all" spc="0" normalizeH="0" baseline="0" noProof="0">
              <a:ln>
                <a:noFill/>
              </a:ln>
              <a:solidFill>
                <a:prstClr val="white"/>
              </a:solidFill>
              <a:effectLst/>
              <a:uLnTx/>
              <a:uFillTx/>
              <a:latin typeface="Calibri Light" panose="020F0302020204030204"/>
              <a:ea typeface="+mj-ea"/>
              <a:cs typeface="+mj-cs"/>
            </a:endParaRPr>
          </a:p>
        </p:txBody>
      </p:sp>
      <p:sp>
        <p:nvSpPr>
          <p:cNvPr id="6" name="Content Placeholder 2">
            <a:extLst>
              <a:ext uri="{FF2B5EF4-FFF2-40B4-BE49-F238E27FC236}">
                <a16:creationId xmlns:a16="http://schemas.microsoft.com/office/drawing/2014/main" id="{4AAD5154-5567-E10C-6849-F5933290AC9A}"/>
              </a:ext>
            </a:extLst>
          </p:cNvPr>
          <p:cNvSpPr>
            <a:spLocks noGrp="1"/>
          </p:cNvSpPr>
          <p:nvPr>
            <p:ph idx="1"/>
          </p:nvPr>
        </p:nvSpPr>
        <p:spPr>
          <a:xfrm>
            <a:off x="532819" y="1191238"/>
            <a:ext cx="11116832" cy="5377342"/>
          </a:xfrm>
        </p:spPr>
        <p:txBody>
          <a:bodyPr vert="horz" lIns="91440" tIns="45720" rIns="91440" bIns="45720" rtlCol="0" anchor="t">
            <a:normAutofit/>
          </a:bodyPr>
          <a:lstStyle/>
          <a:p>
            <a:pPr marL="0" indent="0" algn="l" fontAlgn="base">
              <a:buNone/>
            </a:pPr>
            <a:endParaRPr lang="en-US" sz="1900" dirty="0">
              <a:solidFill>
                <a:srgbClr val="FF0000"/>
              </a:solidFill>
              <a:latin typeface="Lato" panose="020F0502020204030203" pitchFamily="34" charset="0"/>
            </a:endParaRPr>
          </a:p>
          <a:p>
            <a:pPr marL="0" marR="0" lvl="0" indent="0" algn="l" defTabSz="914400" rtl="0" eaLnBrk="1" fontAlgn="base" latinLnBrk="0" hangingPunct="1">
              <a:lnSpc>
                <a:spcPct val="90000"/>
              </a:lnSpc>
              <a:spcBef>
                <a:spcPts val="12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POLICY STATEMENT: </a:t>
            </a:r>
          </a:p>
          <a:p>
            <a:pPr marL="0" marR="0" lvl="0" indent="0" algn="l" defTabSz="914400" rtl="0" eaLnBrk="1" fontAlgn="base" latinLnBrk="0" hangingPunct="1">
              <a:lnSpc>
                <a:spcPct val="90000"/>
              </a:lnSpc>
              <a:spcBef>
                <a:spcPts val="12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effectLst/>
                <a:uLnTx/>
                <a:uFillTx/>
                <a:latin typeface="Lato" panose="020F0502020204030203" pitchFamily="34" charset="0"/>
                <a:ea typeface="+mn-ea"/>
                <a:cs typeface="+mn-cs"/>
              </a:rPr>
              <a:t>Hazing is prohibited and will not be tolerated on campus and will result in disciplinary action.</a:t>
            </a:r>
          </a:p>
          <a:p>
            <a:pPr marL="228600" marR="0" lvl="0" indent="-228600" algn="l" defTabSz="914400" rtl="0" eaLnBrk="1" fontAlgn="base" latinLnBrk="0" hangingPunct="1">
              <a:lnSpc>
                <a:spcPct val="90000"/>
              </a:lnSpc>
              <a:spcBef>
                <a:spcPts val="100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WHY SHOULD YOU CARE?</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600" dirty="0">
                <a:latin typeface="Lato" panose="020F0502020204030203" pitchFamily="34" charset="0"/>
              </a:rPr>
              <a:t>Hazing can cause serious injury both physical and psychological</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effectLst/>
                <a:uLnTx/>
                <a:uFillTx/>
                <a:latin typeface="Lato" panose="020F0502020204030203" pitchFamily="34" charset="0"/>
                <a:ea typeface="+mn-ea"/>
                <a:cs typeface="+mn-cs"/>
              </a:rPr>
              <a:t>You must report if you</a:t>
            </a:r>
            <a:r>
              <a:rPr lang="en-US" sz="1600" dirty="0">
                <a:latin typeface="Lato" panose="020F0502020204030203" pitchFamily="34" charset="0"/>
              </a:rPr>
              <a:t> observe, participate in, or become aware of it</a:t>
            </a:r>
            <a:endParaRPr kumimoji="0" lang="en-US" sz="1600" b="0" i="0" u="none" strike="noStrike" kern="1200" cap="none" spc="0" normalizeH="0" baseline="0" noProof="0" dirty="0">
              <a:ln>
                <a:noFill/>
              </a:ln>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endPar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PROCEDURES: </a:t>
            </a:r>
          </a:p>
          <a:p>
            <a:pPr marL="0" marR="0" lvl="0" indent="0" algn="l" defTabSz="914400" rtl="0" eaLnBrk="1" fontAlgn="base" latinLnBrk="0" hangingPunct="1">
              <a:lnSpc>
                <a:spcPct val="9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Report any hazing to the Office of Campus Safety and Emergency Management</a:t>
            </a:r>
          </a:p>
          <a:p>
            <a:pPr marL="0" marR="0" lvl="0" indent="0" algn="l" defTabSz="914400" rtl="0" eaLnBrk="1" fontAlgn="base" latinLnBrk="0" hangingPunct="1">
              <a:lnSpc>
                <a:spcPct val="9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Campus hazing and Transparency Report to be prepared annually</a:t>
            </a:r>
          </a:p>
          <a:p>
            <a:pPr marL="685800" marR="0" lvl="1" indent="-228600" algn="l" defTabSz="914400" rtl="0" eaLnBrk="1" fontAlgn="base" latinLnBrk="0" hangingPunct="1">
              <a:lnSpc>
                <a:spcPct val="90000"/>
              </a:lnSpc>
              <a:spcBef>
                <a:spcPts val="500"/>
              </a:spcBef>
              <a:spcAft>
                <a:spcPts val="0"/>
              </a:spcAft>
              <a:buClrTx/>
              <a:buSzTx/>
              <a:buFont typeface="Wingdings" panose="05000000000000000000" pitchFamily="2" charset="2"/>
              <a:buChar char="Ø"/>
              <a:tabLst/>
              <a:defRPr/>
            </a:pPr>
            <a:endPar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WHO TO CONTACT:</a:t>
            </a:r>
          </a:p>
          <a:p>
            <a:pPr marL="0" indent="0">
              <a:buNone/>
              <a:defRPr/>
            </a:pPr>
            <a:r>
              <a:rPr lang="en-US" sz="1600" dirty="0">
                <a:solidFill>
                  <a:srgbClr val="FF0000"/>
                </a:solidFill>
                <a:latin typeface="Lato"/>
                <a:ea typeface="Lato"/>
                <a:cs typeface="Lato"/>
              </a:rPr>
              <a:t> </a:t>
            </a:r>
            <a:r>
              <a:rPr lang="en-US" sz="1600" dirty="0">
                <a:latin typeface="Lato"/>
                <a:ea typeface="Lato"/>
                <a:cs typeface="Lato"/>
              </a:rPr>
              <a:t>Campus Safety and Emergency Management</a:t>
            </a:r>
          </a:p>
          <a:p>
            <a:pPr marL="0" indent="0">
              <a:buNone/>
              <a:defRPr/>
            </a:pPr>
            <a:r>
              <a:rPr lang="en-US" sz="1600" dirty="0">
                <a:latin typeface="Lato"/>
                <a:ea typeface="Lato"/>
                <a:cs typeface="Lato"/>
              </a:rPr>
              <a:t> Office of Student Conduct </a:t>
            </a:r>
            <a:endParaRPr lang="en-US" sz="1600" dirty="0">
              <a:latin typeface="Lato" panose="020F0502020204030203" pitchFamily="34" charset="0"/>
              <a:ea typeface="Lato"/>
              <a:cs typeface="Lato"/>
            </a:endParaRPr>
          </a:p>
        </p:txBody>
      </p:sp>
    </p:spTree>
    <p:extLst>
      <p:ext uri="{BB962C8B-B14F-4D97-AF65-F5344CB8AC3E}">
        <p14:creationId xmlns:p14="http://schemas.microsoft.com/office/powerpoint/2010/main" val="15284179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EFB54-F334-804C-A993-E1178150393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8A83FA9-5B42-B40B-26AA-5FD1AAC20291}"/>
              </a:ext>
            </a:extLst>
          </p:cNvPr>
          <p:cNvSpPr/>
          <p:nvPr/>
        </p:nvSpPr>
        <p:spPr>
          <a:xfrm>
            <a:off x="-9529" y="0"/>
            <a:ext cx="12201528" cy="1065402"/>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b="1">
              <a:solidFill>
                <a:schemeClr val="accent1">
                  <a:lumMod val="75000"/>
                </a:schemeClr>
              </a:solidFill>
              <a:highlight>
                <a:srgbClr val="C0C0C0"/>
              </a:highlight>
              <a:latin typeface="+mn-lt"/>
            </a:endParaRPr>
          </a:p>
          <a:p>
            <a:pPr algn="ctr"/>
            <a:endParaRPr lang="en-US" sz="3600" b="1">
              <a:solidFill>
                <a:schemeClr val="accent1">
                  <a:lumMod val="75000"/>
                </a:schemeClr>
              </a:solidFill>
              <a:highlight>
                <a:srgbClr val="C0C0C0"/>
              </a:highlight>
            </a:endParaRPr>
          </a:p>
          <a:p>
            <a:pPr algn="ctr"/>
            <a:endParaRPr lang="en-US" sz="3600" b="1">
              <a:solidFill>
                <a:schemeClr val="accent1">
                  <a:lumMod val="75000"/>
                </a:schemeClr>
              </a:solidFill>
              <a:highlight>
                <a:srgbClr val="C0C0C0"/>
              </a:highlight>
              <a:latin typeface="+mn-lt"/>
            </a:endParaRPr>
          </a:p>
          <a:p>
            <a:pPr algn="ctr"/>
            <a:r>
              <a:rPr lang="en-US" sz="3600">
                <a:solidFill>
                  <a:schemeClr val="bg1"/>
                </a:solidFill>
              </a:rPr>
              <a:t>Effort Reporting</a:t>
            </a:r>
          </a:p>
          <a:p>
            <a:pPr algn="ctr"/>
            <a:endParaRPr lang="en-US" sz="3600">
              <a:solidFill>
                <a:schemeClr val="bg1"/>
              </a:solidFill>
            </a:endParaRPr>
          </a:p>
          <a:p>
            <a:pPr algn="ctr"/>
            <a:endParaRPr lang="en-US" sz="3600" b="1">
              <a:solidFill>
                <a:schemeClr val="accent1">
                  <a:lumMod val="75000"/>
                </a:schemeClr>
              </a:solidFill>
              <a:highlight>
                <a:srgbClr val="C0C0C0"/>
              </a:highlight>
              <a:latin typeface="+mn-lt"/>
            </a:endParaRPr>
          </a:p>
          <a:p>
            <a:pPr algn="ctr"/>
            <a:endParaRPr lang="en-US" sz="3600">
              <a:solidFill>
                <a:schemeClr val="bg1"/>
              </a:solidFill>
            </a:endParaRPr>
          </a:p>
        </p:txBody>
      </p:sp>
      <p:sp>
        <p:nvSpPr>
          <p:cNvPr id="7" name="Title 1">
            <a:extLst>
              <a:ext uri="{FF2B5EF4-FFF2-40B4-BE49-F238E27FC236}">
                <a16:creationId xmlns:a16="http://schemas.microsoft.com/office/drawing/2014/main" id="{D50CBAED-2AE1-4716-3141-F5D8A977588E}"/>
              </a:ext>
            </a:extLst>
          </p:cNvPr>
          <p:cNvSpPr txBox="1">
            <a:spLocks/>
          </p:cNvSpPr>
          <p:nvPr/>
        </p:nvSpPr>
        <p:spPr>
          <a:xfrm>
            <a:off x="1" y="499237"/>
            <a:ext cx="3023616" cy="46582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en-US" b="1">
                <a:solidFill>
                  <a:schemeClr val="bg1"/>
                </a:solidFill>
              </a:rPr>
            </a:br>
            <a:endParaRPr lang="en-US" b="1" cap="all">
              <a:solidFill>
                <a:schemeClr val="bg1"/>
              </a:solidFill>
            </a:endParaRPr>
          </a:p>
        </p:txBody>
      </p:sp>
      <p:sp>
        <p:nvSpPr>
          <p:cNvPr id="6" name="Content Placeholder 2">
            <a:extLst>
              <a:ext uri="{FF2B5EF4-FFF2-40B4-BE49-F238E27FC236}">
                <a16:creationId xmlns:a16="http://schemas.microsoft.com/office/drawing/2014/main" id="{2C0483B3-C921-DBE6-2EC7-6F0C0F003C52}"/>
              </a:ext>
            </a:extLst>
          </p:cNvPr>
          <p:cNvSpPr>
            <a:spLocks noGrp="1"/>
          </p:cNvSpPr>
          <p:nvPr>
            <p:ph idx="1"/>
          </p:nvPr>
        </p:nvSpPr>
        <p:spPr>
          <a:xfrm>
            <a:off x="532819" y="1191238"/>
            <a:ext cx="11116832" cy="5377342"/>
          </a:xfrm>
        </p:spPr>
        <p:txBody>
          <a:bodyPr vert="horz" lIns="91440" tIns="45720" rIns="91440" bIns="45720" rtlCol="0" anchor="t">
            <a:normAutofit/>
          </a:bodyPr>
          <a:lstStyle/>
          <a:p>
            <a:pPr marL="0" indent="0" algn="l" fontAlgn="base">
              <a:buNone/>
            </a:pPr>
            <a:endParaRPr lang="en-US" sz="1900" dirty="0">
              <a:solidFill>
                <a:srgbClr val="FF0000"/>
              </a:solidFill>
              <a:latin typeface="Lato" panose="020F0502020204030203" pitchFamily="34" charset="0"/>
            </a:endParaRPr>
          </a:p>
          <a:p>
            <a:pPr marL="0" marR="0" lvl="0" indent="0" algn="l" defTabSz="914400" rtl="0" eaLnBrk="1" fontAlgn="base" latinLnBrk="0" hangingPunct="1">
              <a:lnSpc>
                <a:spcPct val="90000"/>
              </a:lnSpc>
              <a:spcBef>
                <a:spcPts val="12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POLICY STATEMENT: </a:t>
            </a:r>
          </a:p>
          <a:p>
            <a:pPr marL="0" marR="0" lvl="0" indent="0" algn="l" defTabSz="914400" rtl="0" eaLnBrk="1" fontAlgn="base" latinLnBrk="0" hangingPunct="1">
              <a:lnSpc>
                <a:spcPct val="100000"/>
              </a:lnSpc>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effectLst/>
                <a:uLnTx/>
                <a:uFillTx/>
                <a:latin typeface="Lato" panose="020F0502020204030203" pitchFamily="34" charset="0"/>
                <a:ea typeface="+mn-ea"/>
                <a:cs typeface="+mn-cs"/>
              </a:rPr>
              <a:t>Individuals engaged in Sponsored Programs must report the effort on those projects consistent with the proposal and time agreed upon.</a:t>
            </a:r>
          </a:p>
          <a:p>
            <a:pPr marL="457200" marR="0" lvl="1" indent="0" algn="l" defTabSz="914400" rtl="0" eaLnBrk="1" fontAlgn="base" latinLnBrk="0" hangingPunct="1">
              <a:lnSpc>
                <a:spcPct val="90000"/>
              </a:lnSpc>
              <a:spcBef>
                <a:spcPts val="600"/>
              </a:spcBef>
              <a:spcAft>
                <a:spcPts val="0"/>
              </a:spcAft>
              <a:buClrTx/>
              <a:buSzTx/>
              <a:buNone/>
              <a:tabLst/>
              <a:defRPr/>
            </a:pPr>
            <a:endParaRPr kumimoji="0" lang="en-US" sz="1600" b="0" i="0" u="none" strike="noStrike" kern="1200" cap="none" spc="0" normalizeH="0" baseline="0" noProof="0" dirty="0">
              <a:ln>
                <a:noFill/>
              </a:ln>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WHY SHOULD YOU CARE?</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effectLst/>
                <a:uLnTx/>
                <a:uFillTx/>
                <a:latin typeface="Lato" panose="020F0502020204030203" pitchFamily="34" charset="0"/>
                <a:ea typeface="+mn-ea"/>
                <a:cs typeface="+mn-cs"/>
              </a:rPr>
              <a:t>Federal regulations require that certain level of effort must be reported and adhered to when awarding of funds</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600" dirty="0">
                <a:latin typeface="Lato" panose="020F0502020204030203" pitchFamily="34" charset="0"/>
              </a:rPr>
              <a:t>Non-compliance can result in funds being disallowed and fines and penalties</a:t>
            </a:r>
            <a:endParaRPr kumimoji="0" lang="en-US" sz="1600" b="0" i="0" u="none" strike="noStrike" kern="1200" cap="none" spc="0" normalizeH="0" baseline="0" noProof="0" dirty="0">
              <a:ln>
                <a:noFill/>
              </a:ln>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endPar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PROCEDURES: </a:t>
            </a:r>
          </a:p>
          <a:p>
            <a:pPr marL="0" marR="0" lvl="0" indent="0" algn="l" defTabSz="914400" rtl="0" eaLnBrk="1" fontAlgn="base" latinLnBrk="0" hangingPunct="1">
              <a:lnSpc>
                <a:spcPct val="9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Refer to policy</a:t>
            </a:r>
          </a:p>
          <a:p>
            <a:pPr marL="685800" marR="0" lvl="1" indent="-228600" algn="l" defTabSz="914400" rtl="0" eaLnBrk="1" fontAlgn="base" latinLnBrk="0" hangingPunct="1">
              <a:lnSpc>
                <a:spcPct val="90000"/>
              </a:lnSpc>
              <a:spcBef>
                <a:spcPts val="500"/>
              </a:spcBef>
              <a:spcAft>
                <a:spcPts val="0"/>
              </a:spcAft>
              <a:buClrTx/>
              <a:buSzTx/>
              <a:buFont typeface="Wingdings" panose="05000000000000000000" pitchFamily="2" charset="2"/>
              <a:buChar char="Ø"/>
              <a:tabLst/>
              <a:defRPr/>
            </a:pPr>
            <a:endPar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WHO TO CONTACT:</a:t>
            </a:r>
          </a:p>
          <a:p>
            <a:pPr marL="0" indent="0" fontAlgn="base">
              <a:buNone/>
              <a:defRPr/>
            </a:pPr>
            <a:r>
              <a:rPr kumimoji="0" lang="en-US" sz="1600" b="0" i="0" u="none" strike="noStrike" kern="1200" cap="none" spc="0" normalizeH="0" baseline="0" noProof="0" dirty="0">
                <a:ln>
                  <a:noFill/>
                </a:ln>
                <a:solidFill>
                  <a:prstClr val="black"/>
                </a:solidFill>
                <a:effectLst/>
                <a:uLnTx/>
                <a:uFillTx/>
                <a:latin typeface="Lato"/>
                <a:ea typeface="Lato"/>
                <a:cs typeface="Lato"/>
              </a:rPr>
              <a:t> </a:t>
            </a:r>
            <a:r>
              <a:rPr lang="en-US" sz="1600" dirty="0">
                <a:solidFill>
                  <a:prstClr val="black"/>
                </a:solidFill>
                <a:latin typeface="Lato"/>
                <a:ea typeface="Lato"/>
                <a:cs typeface="Lato"/>
              </a:rPr>
              <a:t>Office of Research &amp; Sponsored Programs</a:t>
            </a:r>
            <a:endParaRPr lang="en-US" sz="1600" b="0" i="0" u="none" strike="noStrike" kern="1200" cap="none" spc="0" normalizeH="0" baseline="0" noProof="0" dirty="0">
              <a:ln>
                <a:noFill/>
              </a:ln>
              <a:solidFill>
                <a:prstClr val="black"/>
              </a:solidFill>
              <a:effectLst/>
              <a:uLnTx/>
              <a:uFillTx/>
              <a:latin typeface="Lato" panose="020F0502020204030203" pitchFamily="34" charset="0"/>
              <a:ea typeface="Lato"/>
              <a:cs typeface="Lato"/>
            </a:endParaRPr>
          </a:p>
        </p:txBody>
      </p:sp>
    </p:spTree>
    <p:extLst>
      <p:ext uri="{BB962C8B-B14F-4D97-AF65-F5344CB8AC3E}">
        <p14:creationId xmlns:p14="http://schemas.microsoft.com/office/powerpoint/2010/main" val="25061032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7DCF9-ABD4-4EFC-D52C-89296254A87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14001A3-B21A-3616-E4E3-CE3AED5EAB0F}"/>
              </a:ext>
            </a:extLst>
          </p:cNvPr>
          <p:cNvSpPr/>
          <p:nvPr/>
        </p:nvSpPr>
        <p:spPr>
          <a:xfrm>
            <a:off x="-9529" y="0"/>
            <a:ext cx="12201528" cy="1065402"/>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b="1">
              <a:solidFill>
                <a:schemeClr val="accent1">
                  <a:lumMod val="75000"/>
                </a:schemeClr>
              </a:solidFill>
              <a:highlight>
                <a:srgbClr val="C0C0C0"/>
              </a:highlight>
              <a:latin typeface="+mn-lt"/>
            </a:endParaRPr>
          </a:p>
          <a:p>
            <a:pPr algn="ctr"/>
            <a:endParaRPr lang="en-US" sz="3600" b="1">
              <a:solidFill>
                <a:schemeClr val="accent1">
                  <a:lumMod val="75000"/>
                </a:schemeClr>
              </a:solidFill>
              <a:highlight>
                <a:srgbClr val="C0C0C0"/>
              </a:highlight>
            </a:endParaRPr>
          </a:p>
          <a:p>
            <a:pPr algn="ctr"/>
            <a:endParaRPr lang="en-US" sz="3600" b="1">
              <a:solidFill>
                <a:schemeClr val="accent1">
                  <a:lumMod val="75000"/>
                </a:schemeClr>
              </a:solidFill>
              <a:highlight>
                <a:srgbClr val="C0C0C0"/>
              </a:highlight>
              <a:latin typeface="+mn-lt"/>
            </a:endParaRPr>
          </a:p>
          <a:p>
            <a:pPr algn="ctr"/>
            <a:r>
              <a:rPr lang="en-US" sz="3600">
                <a:solidFill>
                  <a:schemeClr val="bg1"/>
                </a:solidFill>
              </a:rPr>
              <a:t>Student Travel</a:t>
            </a:r>
          </a:p>
          <a:p>
            <a:pPr algn="ctr"/>
            <a:endParaRPr lang="en-US" sz="3600">
              <a:solidFill>
                <a:schemeClr val="bg1"/>
              </a:solidFill>
            </a:endParaRPr>
          </a:p>
          <a:p>
            <a:pPr algn="ctr"/>
            <a:endParaRPr lang="en-US" sz="3600" b="1">
              <a:solidFill>
                <a:schemeClr val="accent1">
                  <a:lumMod val="75000"/>
                </a:schemeClr>
              </a:solidFill>
              <a:highlight>
                <a:srgbClr val="C0C0C0"/>
              </a:highlight>
              <a:latin typeface="+mn-lt"/>
            </a:endParaRPr>
          </a:p>
          <a:p>
            <a:pPr algn="ctr"/>
            <a:endParaRPr lang="en-US" sz="3600">
              <a:solidFill>
                <a:schemeClr val="bg1"/>
              </a:solidFill>
            </a:endParaRPr>
          </a:p>
        </p:txBody>
      </p:sp>
      <p:sp>
        <p:nvSpPr>
          <p:cNvPr id="7" name="Title 1">
            <a:extLst>
              <a:ext uri="{FF2B5EF4-FFF2-40B4-BE49-F238E27FC236}">
                <a16:creationId xmlns:a16="http://schemas.microsoft.com/office/drawing/2014/main" id="{23EE8CD8-DF7C-525C-54B5-8C814913771E}"/>
              </a:ext>
            </a:extLst>
          </p:cNvPr>
          <p:cNvSpPr txBox="1">
            <a:spLocks/>
          </p:cNvSpPr>
          <p:nvPr/>
        </p:nvSpPr>
        <p:spPr>
          <a:xfrm>
            <a:off x="1" y="499237"/>
            <a:ext cx="3023616" cy="46582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en-US" b="1">
                <a:solidFill>
                  <a:schemeClr val="bg1"/>
                </a:solidFill>
              </a:rPr>
            </a:br>
            <a:endParaRPr lang="en-US" b="1" cap="all">
              <a:solidFill>
                <a:schemeClr val="bg1"/>
              </a:solidFill>
            </a:endParaRPr>
          </a:p>
        </p:txBody>
      </p:sp>
      <p:sp>
        <p:nvSpPr>
          <p:cNvPr id="6" name="Content Placeholder 2">
            <a:extLst>
              <a:ext uri="{FF2B5EF4-FFF2-40B4-BE49-F238E27FC236}">
                <a16:creationId xmlns:a16="http://schemas.microsoft.com/office/drawing/2014/main" id="{A4ECC660-9B54-222D-E61D-EE6E6BBC5729}"/>
              </a:ext>
            </a:extLst>
          </p:cNvPr>
          <p:cNvSpPr>
            <a:spLocks noGrp="1"/>
          </p:cNvSpPr>
          <p:nvPr>
            <p:ph idx="1"/>
          </p:nvPr>
        </p:nvSpPr>
        <p:spPr>
          <a:xfrm>
            <a:off x="532819" y="1191238"/>
            <a:ext cx="11116832" cy="5377342"/>
          </a:xfrm>
        </p:spPr>
        <p:txBody>
          <a:bodyPr vert="horz" lIns="91440" tIns="45720" rIns="91440" bIns="45720" rtlCol="0" anchor="t">
            <a:normAutofit/>
          </a:bodyPr>
          <a:lstStyle/>
          <a:p>
            <a:pPr marL="0" indent="0" algn="l" fontAlgn="base">
              <a:buNone/>
            </a:pPr>
            <a:endParaRPr lang="en-US" sz="1900" dirty="0">
              <a:solidFill>
                <a:srgbClr val="FF0000"/>
              </a:solidFill>
              <a:latin typeface="Lato" panose="020F0502020204030203" pitchFamily="34" charset="0"/>
            </a:endParaRPr>
          </a:p>
          <a:p>
            <a:pPr marL="0" marR="0" lvl="0" indent="0" algn="l" defTabSz="914400" rtl="0" eaLnBrk="1" fontAlgn="base" latinLnBrk="0" hangingPunct="1">
              <a:lnSpc>
                <a:spcPct val="90000"/>
              </a:lnSpc>
              <a:spcBef>
                <a:spcPts val="12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POLICY STATEMENT: </a:t>
            </a:r>
          </a:p>
          <a:p>
            <a:pPr marL="0" marR="0" lvl="0" indent="0" algn="l" defTabSz="914400" rtl="0" eaLnBrk="1" fontAlgn="base" latinLnBrk="0" hangingPunct="1">
              <a:lnSpc>
                <a:spcPct val="100000"/>
              </a:lnSpc>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effectLst/>
                <a:uLnTx/>
                <a:uFillTx/>
                <a:latin typeface="Lato" panose="020F0502020204030203" pitchFamily="34" charset="0"/>
                <a:ea typeface="+mn-ea"/>
                <a:cs typeface="+mn-cs"/>
              </a:rPr>
              <a:t>University governs student travel both domestic and international to ensure oversight, quality, consistency and the ability to communicate and respond when there are issues or emergencies.  Athletics is excepted.</a:t>
            </a:r>
          </a:p>
          <a:p>
            <a:pPr marL="457200" marR="0" lvl="1" indent="0" algn="l" defTabSz="914400" rtl="0" eaLnBrk="1" fontAlgn="base" latinLnBrk="0" hangingPunct="1">
              <a:lnSpc>
                <a:spcPct val="90000"/>
              </a:lnSpc>
              <a:spcBef>
                <a:spcPts val="600"/>
              </a:spcBef>
              <a:spcAft>
                <a:spcPts val="0"/>
              </a:spcAft>
              <a:buClrTx/>
              <a:buSzTx/>
              <a:buNone/>
              <a:tabLst/>
              <a:defRPr/>
            </a:pPr>
            <a:endPar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WHY SHOULD YOU CARE?</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600" dirty="0">
                <a:latin typeface="Lato" panose="020F0502020204030203" pitchFamily="34" charset="0"/>
              </a:rPr>
              <a:t>Approvals are required for all student travel </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effectLst/>
                <a:uLnTx/>
                <a:uFillTx/>
                <a:latin typeface="Lato" panose="020F0502020204030203" pitchFamily="34" charset="0"/>
                <a:ea typeface="+mn-ea"/>
                <a:cs typeface="+mn-cs"/>
              </a:rPr>
              <a:t>Mitigation of risk for students and sponsors</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600" dirty="0">
                <a:latin typeface="Lato" panose="020F0502020204030203" pitchFamily="34" charset="0"/>
              </a:rPr>
              <a:t>Provides support when travelling with students</a:t>
            </a:r>
            <a:endParaRPr kumimoji="0" lang="en-US" sz="1600" b="0" i="0" u="none" strike="noStrike" kern="1200" cap="none" spc="0" normalizeH="0" baseline="0" noProof="0" dirty="0">
              <a:ln>
                <a:noFill/>
              </a:ln>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endPar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PROCEDURES: </a:t>
            </a:r>
          </a:p>
          <a:p>
            <a:pPr marL="0" marR="0" lvl="0" indent="0" algn="l" defTabSz="914400" rtl="0" eaLnBrk="1" fontAlgn="base" latinLnBrk="0" hangingPunct="1">
              <a:lnSpc>
                <a:spcPct val="9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Approvals are required by sponsoring department, Travel Review Committee and the VP SA or Provost</a:t>
            </a:r>
          </a:p>
          <a:p>
            <a:pPr marL="685800" marR="0" lvl="1" indent="-228600" algn="l" defTabSz="914400" rtl="0" eaLnBrk="1" fontAlgn="base" latinLnBrk="0" hangingPunct="1">
              <a:lnSpc>
                <a:spcPct val="90000"/>
              </a:lnSpc>
              <a:spcBef>
                <a:spcPts val="500"/>
              </a:spcBef>
              <a:spcAft>
                <a:spcPts val="0"/>
              </a:spcAft>
              <a:buClrTx/>
              <a:buSzTx/>
              <a:buFont typeface="Wingdings" panose="05000000000000000000" pitchFamily="2" charset="2"/>
              <a:buChar char="Ø"/>
              <a:tabLst/>
              <a:defRPr/>
            </a:pPr>
            <a:endPar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WHO TO CONTACT:</a:t>
            </a:r>
          </a:p>
          <a:p>
            <a:pPr marL="0" indent="0" fontAlgn="base">
              <a:buNone/>
              <a:defRPr/>
            </a:pPr>
            <a:r>
              <a:rPr lang="en-US" sz="1600" dirty="0">
                <a:solidFill>
                  <a:prstClr val="black"/>
                </a:solidFill>
                <a:latin typeface="Lato"/>
                <a:ea typeface="Lato"/>
                <a:cs typeface="Lato"/>
              </a:rPr>
              <a:t>Dean of Student Affairs</a:t>
            </a:r>
            <a:endParaRPr lang="en-US" sz="1600" b="0" i="0" u="none" strike="noStrike" kern="1200" cap="none" spc="0" normalizeH="0" baseline="0" noProof="0" dirty="0">
              <a:ln>
                <a:noFill/>
              </a:ln>
              <a:solidFill>
                <a:prstClr val="black"/>
              </a:solidFill>
              <a:effectLst/>
              <a:uLnTx/>
              <a:uFillTx/>
              <a:latin typeface="Lato" panose="020F0502020204030203" pitchFamily="34" charset="0"/>
              <a:ea typeface="Lato"/>
              <a:cs typeface="Lato"/>
            </a:endParaRPr>
          </a:p>
        </p:txBody>
      </p:sp>
    </p:spTree>
    <p:extLst>
      <p:ext uri="{BB962C8B-B14F-4D97-AF65-F5344CB8AC3E}">
        <p14:creationId xmlns:p14="http://schemas.microsoft.com/office/powerpoint/2010/main" val="525417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389"/>
            <a:ext cx="12201529" cy="6858000"/>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endParaRPr lang="en-US" sz="4400">
              <a:solidFill>
                <a:schemeClr val="bg1"/>
              </a:solidFill>
            </a:endParaRPr>
          </a:p>
        </p:txBody>
      </p:sp>
      <p:sp>
        <p:nvSpPr>
          <p:cNvPr id="7" name="Title 1"/>
          <p:cNvSpPr txBox="1">
            <a:spLocks/>
          </p:cNvSpPr>
          <p:nvPr/>
        </p:nvSpPr>
        <p:spPr>
          <a:xfrm>
            <a:off x="285227" y="385894"/>
            <a:ext cx="11794920" cy="576544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indent="-457200">
              <a:lnSpc>
                <a:spcPct val="100000"/>
              </a:lnSpc>
              <a:spcBef>
                <a:spcPts val="600"/>
              </a:spcBef>
              <a:spcAft>
                <a:spcPts val="200"/>
              </a:spcAft>
              <a:buFont typeface="Arial" panose="020B0604020202020204" pitchFamily="34" charset="0"/>
              <a:buChar char="•"/>
            </a:pPr>
            <a:endParaRPr lang="en-US" sz="3000" b="1">
              <a:solidFill>
                <a:srgbClr val="003399"/>
              </a:solidFill>
              <a:highlight>
                <a:srgbClr val="C0C0C0"/>
              </a:highlight>
              <a:latin typeface="+mn-lt"/>
            </a:endParaRPr>
          </a:p>
          <a:p>
            <a:pPr marL="457200" indent="-457200">
              <a:lnSpc>
                <a:spcPct val="100000"/>
              </a:lnSpc>
              <a:spcBef>
                <a:spcPts val="600"/>
              </a:spcBef>
              <a:spcAft>
                <a:spcPts val="200"/>
              </a:spcAft>
              <a:buFont typeface="Arial" panose="020B0604020202020204" pitchFamily="34" charset="0"/>
              <a:buChar char="•"/>
            </a:pPr>
            <a:r>
              <a:rPr lang="en-US" sz="3000" b="1">
                <a:solidFill>
                  <a:srgbClr val="003399"/>
                </a:solidFill>
                <a:highlight>
                  <a:srgbClr val="C0C0C0"/>
                </a:highlight>
                <a:latin typeface="+mn-lt"/>
              </a:rPr>
              <a:t>Collection of Student Accounts; Transcript, Diploma and Registration and Holds</a:t>
            </a:r>
          </a:p>
          <a:p>
            <a:pPr marL="457200" indent="-457200">
              <a:lnSpc>
                <a:spcPct val="100000"/>
              </a:lnSpc>
              <a:spcBef>
                <a:spcPts val="600"/>
              </a:spcBef>
              <a:spcAft>
                <a:spcPts val="200"/>
              </a:spcAft>
              <a:buFont typeface="Arial" panose="020B0604020202020204" pitchFamily="34" charset="0"/>
              <a:buChar char="•"/>
            </a:pPr>
            <a:r>
              <a:rPr lang="en-US" sz="3000" b="1">
                <a:solidFill>
                  <a:srgbClr val="FF0000"/>
                </a:solidFill>
                <a:highlight>
                  <a:srgbClr val="C0C0C0"/>
                </a:highlight>
                <a:latin typeface="+mn-lt"/>
              </a:rPr>
              <a:t>Construction Project Approvals</a:t>
            </a:r>
            <a:r>
              <a:rPr lang="en-US" sz="3000" b="1">
                <a:solidFill>
                  <a:schemeClr val="accent5">
                    <a:lumMod val="60000"/>
                    <a:lumOff val="40000"/>
                  </a:schemeClr>
                </a:solidFill>
                <a:latin typeface="+mn-lt"/>
              </a:rPr>
              <a:t> </a:t>
            </a:r>
          </a:p>
          <a:p>
            <a:pPr marL="457200" indent="-457200">
              <a:lnSpc>
                <a:spcPct val="100000"/>
              </a:lnSpc>
              <a:spcBef>
                <a:spcPts val="600"/>
              </a:spcBef>
              <a:spcAft>
                <a:spcPts val="200"/>
              </a:spcAft>
              <a:buFont typeface="Arial" panose="020B0604020202020204" pitchFamily="34" charset="0"/>
              <a:buChar char="•"/>
            </a:pPr>
            <a:r>
              <a:rPr lang="en-US" sz="3000" b="1">
                <a:solidFill>
                  <a:srgbClr val="003399"/>
                </a:solidFill>
                <a:highlight>
                  <a:srgbClr val="C0C0C0"/>
                </a:highlight>
                <a:latin typeface="+mn-lt"/>
              </a:rPr>
              <a:t>Surplus Property</a:t>
            </a:r>
          </a:p>
          <a:p>
            <a:pPr marL="457200" indent="-457200">
              <a:lnSpc>
                <a:spcPct val="100000"/>
              </a:lnSpc>
              <a:spcBef>
                <a:spcPts val="600"/>
              </a:spcBef>
              <a:spcAft>
                <a:spcPts val="200"/>
              </a:spcAft>
              <a:buFont typeface="Arial" panose="020B0604020202020204" pitchFamily="34" charset="0"/>
              <a:buChar char="•"/>
            </a:pPr>
            <a:r>
              <a:rPr lang="en-US" sz="3000" b="1">
                <a:solidFill>
                  <a:srgbClr val="FF0000"/>
                </a:solidFill>
                <a:highlight>
                  <a:srgbClr val="C0C0C0"/>
                </a:highlight>
                <a:latin typeface="+mn-lt"/>
              </a:rPr>
              <a:t>Accommodating Individuals with Disabilities</a:t>
            </a:r>
          </a:p>
          <a:p>
            <a:pPr marL="457200" indent="-457200">
              <a:lnSpc>
                <a:spcPct val="100000"/>
              </a:lnSpc>
              <a:spcBef>
                <a:spcPts val="600"/>
              </a:spcBef>
              <a:spcAft>
                <a:spcPts val="200"/>
              </a:spcAft>
              <a:buFont typeface="Arial" panose="020B0604020202020204" pitchFamily="34" charset="0"/>
              <a:buChar char="•"/>
            </a:pPr>
            <a:r>
              <a:rPr lang="en-US" sz="3000" b="1">
                <a:solidFill>
                  <a:srgbClr val="003399"/>
                </a:solidFill>
                <a:highlight>
                  <a:srgbClr val="C0C0C0"/>
                </a:highlight>
                <a:latin typeface="+mn-lt"/>
              </a:rPr>
              <a:t>Accommodations for Nursing Mothers</a:t>
            </a:r>
          </a:p>
          <a:p>
            <a:pPr marL="457200" indent="-457200">
              <a:lnSpc>
                <a:spcPct val="100000"/>
              </a:lnSpc>
              <a:spcBef>
                <a:spcPts val="600"/>
              </a:spcBef>
              <a:spcAft>
                <a:spcPts val="200"/>
              </a:spcAft>
              <a:buFont typeface="Arial" panose="020B0604020202020204" pitchFamily="34" charset="0"/>
              <a:buChar char="•"/>
            </a:pPr>
            <a:r>
              <a:rPr lang="en-US" sz="3000" b="1">
                <a:solidFill>
                  <a:srgbClr val="FF0000"/>
                </a:solidFill>
                <a:highlight>
                  <a:srgbClr val="C0C0C0"/>
                </a:highlight>
                <a:latin typeface="+mn-lt"/>
              </a:rPr>
              <a:t>Employment-Based Immigration Sponsorship</a:t>
            </a:r>
          </a:p>
          <a:p>
            <a:pPr marL="457200" indent="-457200">
              <a:lnSpc>
                <a:spcPct val="100000"/>
              </a:lnSpc>
              <a:spcBef>
                <a:spcPts val="600"/>
              </a:spcBef>
              <a:spcAft>
                <a:spcPts val="200"/>
              </a:spcAft>
              <a:buFont typeface="Arial" panose="020B0604020202020204" pitchFamily="34" charset="0"/>
              <a:buChar char="•"/>
            </a:pPr>
            <a:r>
              <a:rPr lang="en-US" sz="3000" b="1">
                <a:solidFill>
                  <a:srgbClr val="003399"/>
                </a:solidFill>
                <a:highlight>
                  <a:srgbClr val="C0C0C0"/>
                </a:highlight>
                <a:latin typeface="+mn-lt"/>
              </a:rPr>
              <a:t>Video Cameras and Recording Devices on Campus</a:t>
            </a:r>
          </a:p>
          <a:p>
            <a:pPr marL="457200" indent="-457200">
              <a:lnSpc>
                <a:spcPct val="100000"/>
              </a:lnSpc>
              <a:spcBef>
                <a:spcPts val="600"/>
              </a:spcBef>
              <a:spcAft>
                <a:spcPts val="200"/>
              </a:spcAft>
              <a:buFont typeface="Arial" panose="020B0604020202020204" pitchFamily="34" charset="0"/>
              <a:buChar char="•"/>
            </a:pPr>
            <a:r>
              <a:rPr lang="en-US" sz="3000" b="1">
                <a:solidFill>
                  <a:srgbClr val="FF0000"/>
                </a:solidFill>
                <a:highlight>
                  <a:srgbClr val="C0C0C0"/>
                </a:highlight>
                <a:latin typeface="+mn-lt"/>
              </a:rPr>
              <a:t>Alcohol and Drug Testing for Commercial Drivers</a:t>
            </a:r>
          </a:p>
          <a:p>
            <a:pPr marL="457200" indent="-457200">
              <a:lnSpc>
                <a:spcPct val="100000"/>
              </a:lnSpc>
              <a:spcBef>
                <a:spcPts val="600"/>
              </a:spcBef>
              <a:spcAft>
                <a:spcPts val="200"/>
              </a:spcAft>
              <a:buFont typeface="Arial" panose="020B0604020202020204" pitchFamily="34" charset="0"/>
              <a:buChar char="•"/>
            </a:pPr>
            <a:r>
              <a:rPr lang="en-US" sz="3000" b="1">
                <a:solidFill>
                  <a:srgbClr val="003399"/>
                </a:solidFill>
                <a:highlight>
                  <a:srgbClr val="C0C0C0"/>
                </a:highlight>
                <a:latin typeface="+mn-lt"/>
              </a:rPr>
              <a:t>Epinephrine Auto-Injectors</a:t>
            </a:r>
          </a:p>
          <a:p>
            <a:pPr marL="457200" indent="-457200">
              <a:lnSpc>
                <a:spcPct val="100000"/>
              </a:lnSpc>
              <a:spcBef>
                <a:spcPts val="600"/>
              </a:spcBef>
              <a:spcAft>
                <a:spcPts val="200"/>
              </a:spcAft>
              <a:buFont typeface="Arial" panose="020B0604020202020204" pitchFamily="34" charset="0"/>
              <a:buChar char="•"/>
            </a:pPr>
            <a:endParaRPr lang="en-US" sz="3000" b="1">
              <a:solidFill>
                <a:schemeClr val="accent5">
                  <a:lumMod val="60000"/>
                  <a:lumOff val="40000"/>
                </a:schemeClr>
              </a:solidFill>
              <a:highlight>
                <a:srgbClr val="0232CA"/>
              </a:highlight>
              <a:latin typeface="+mn-lt"/>
            </a:endParaRPr>
          </a:p>
        </p:txBody>
      </p:sp>
      <p:pic>
        <p:nvPicPr>
          <p:cNvPr id="3" name="Picture 2">
            <a:extLst>
              <a:ext uri="{FF2B5EF4-FFF2-40B4-BE49-F238E27FC236}">
                <a16:creationId xmlns:a16="http://schemas.microsoft.com/office/drawing/2014/main" id="{B2DD5B68-40F1-453A-A4CC-B78C06B16896}"/>
              </a:ext>
            </a:extLst>
          </p:cNvPr>
          <p:cNvPicPr>
            <a:picLocks noChangeAspect="1"/>
          </p:cNvPicPr>
          <p:nvPr/>
        </p:nvPicPr>
        <p:blipFill rotWithShape="1">
          <a:blip r:embed="rId2">
            <a:extLst>
              <a:ext uri="{28A0092B-C50C-407E-A947-70E740481C1C}">
                <a14:useLocalDpi xmlns:a14="http://schemas.microsoft.com/office/drawing/2010/main" val="0"/>
              </a:ext>
            </a:extLst>
          </a:blip>
          <a:srcRect r="39840"/>
          <a:stretch/>
        </p:blipFill>
        <p:spPr>
          <a:xfrm>
            <a:off x="221033" y="6151338"/>
            <a:ext cx="1406431" cy="553499"/>
          </a:xfrm>
          <a:prstGeom prst="rect">
            <a:avLst/>
          </a:prstGeom>
        </p:spPr>
      </p:pic>
    </p:spTree>
    <p:extLst>
      <p:ext uri="{BB962C8B-B14F-4D97-AF65-F5344CB8AC3E}">
        <p14:creationId xmlns:p14="http://schemas.microsoft.com/office/powerpoint/2010/main" val="29597418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B8972B-BCBA-0C8E-0DF1-5DBB5C827210}"/>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769431E-8DF5-EF8A-C307-02279B8A6B50}"/>
              </a:ext>
            </a:extLst>
          </p:cNvPr>
          <p:cNvSpPr/>
          <p:nvPr/>
        </p:nvSpPr>
        <p:spPr>
          <a:xfrm>
            <a:off x="-9529" y="0"/>
            <a:ext cx="12201528" cy="1065402"/>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1" i="0" u="none" strike="noStrike" kern="1200" cap="none" spc="0" normalizeH="0" baseline="0" noProof="0">
              <a:ln>
                <a:noFill/>
              </a:ln>
              <a:solidFill>
                <a:srgbClr val="4472C4">
                  <a:lumMod val="75000"/>
                </a:srgbClr>
              </a:solidFill>
              <a:effectLst/>
              <a:highlight>
                <a:srgbClr val="C0C0C0"/>
              </a:highligh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1" i="0" u="none" strike="noStrike" kern="1200" cap="none" spc="0" normalizeH="0" baseline="0" noProof="0">
              <a:ln>
                <a:noFill/>
              </a:ln>
              <a:solidFill>
                <a:srgbClr val="4472C4">
                  <a:lumMod val="75000"/>
                </a:srgbClr>
              </a:solidFill>
              <a:effectLst/>
              <a:highlight>
                <a:srgbClr val="C0C0C0"/>
              </a:highligh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1" i="0" u="none" strike="noStrike" kern="1200" cap="none" spc="0" normalizeH="0" baseline="0" noProof="0">
              <a:ln>
                <a:noFill/>
              </a:ln>
              <a:solidFill>
                <a:srgbClr val="4472C4">
                  <a:lumMod val="75000"/>
                </a:srgbClr>
              </a:solidFill>
              <a:effectLst/>
              <a:highlight>
                <a:srgbClr val="C0C0C0"/>
              </a:highligh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a:ln>
                  <a:noFill/>
                </a:ln>
                <a:solidFill>
                  <a:prstClr val="white"/>
                </a:solidFill>
                <a:effectLst/>
                <a:uLnTx/>
                <a:uFillTx/>
                <a:latin typeface="Calibri" panose="020F0502020204030204"/>
                <a:ea typeface="+mn-ea"/>
                <a:cs typeface="+mn-cs"/>
              </a:rPr>
              <a:t>Signs, Banners, </a:t>
            </a:r>
            <a:r>
              <a:rPr lang="en-US" sz="3600">
                <a:solidFill>
                  <a:prstClr val="white"/>
                </a:solidFill>
                <a:latin typeface="Calibri" panose="020F0502020204030204"/>
              </a:rPr>
              <a:t>Posters</a:t>
            </a:r>
            <a:r>
              <a:rPr kumimoji="0" lang="en-US" sz="3600" b="0" i="0" u="none" strike="noStrike" kern="1200" cap="none" spc="0" normalizeH="0" baseline="0" noProof="0">
                <a:ln>
                  <a:noFill/>
                </a:ln>
                <a:solidFill>
                  <a:prstClr val="white"/>
                </a:solidFill>
                <a:effectLst/>
                <a:uLnTx/>
                <a:uFillTx/>
                <a:latin typeface="Calibri" panose="020F0502020204030204"/>
                <a:ea typeface="+mn-ea"/>
                <a:cs typeface="+mn-cs"/>
              </a:rPr>
              <a:t>, Flyers and Chalking on Campus</a:t>
            </a:r>
            <a:endParaRPr lang="en-US" sz="3600" b="0" i="0" u="none" strike="noStrike" kern="1200" cap="none" spc="0" normalizeH="0" baseline="0" noProof="0">
              <a:ln>
                <a:noFill/>
              </a:ln>
              <a:solidFill>
                <a:prstClr val="white"/>
              </a:solidFill>
              <a:effectLst/>
              <a:uLnTx/>
              <a:uFillTx/>
              <a:latin typeface="Calibri" panose="020F0502020204030204"/>
              <a:ea typeface="Calibri"/>
              <a:cs typeface="Calibri"/>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1" i="0" u="none" strike="noStrike" kern="1200" cap="none" spc="0" normalizeH="0" baseline="0" noProof="0">
              <a:ln>
                <a:noFill/>
              </a:ln>
              <a:solidFill>
                <a:srgbClr val="4472C4">
                  <a:lumMod val="75000"/>
                </a:srgbClr>
              </a:solidFill>
              <a:effectLst/>
              <a:highlight>
                <a:srgbClr val="C0C0C0"/>
              </a:highligh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1">
            <a:extLst>
              <a:ext uri="{FF2B5EF4-FFF2-40B4-BE49-F238E27FC236}">
                <a16:creationId xmlns:a16="http://schemas.microsoft.com/office/drawing/2014/main" id="{C6FC9943-1EFF-EE30-D6A3-5751290AAEC0}"/>
              </a:ext>
            </a:extLst>
          </p:cNvPr>
          <p:cNvSpPr txBox="1">
            <a:spLocks/>
          </p:cNvSpPr>
          <p:nvPr/>
        </p:nvSpPr>
        <p:spPr>
          <a:xfrm>
            <a:off x="1" y="499237"/>
            <a:ext cx="3023616" cy="46582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br>
              <a:rPr kumimoji="0" lang="en-US" sz="4400" b="1" i="0" u="none" strike="noStrike" kern="1200" cap="none" spc="0" normalizeH="0" baseline="0" noProof="0">
                <a:ln>
                  <a:noFill/>
                </a:ln>
                <a:solidFill>
                  <a:prstClr val="white"/>
                </a:solidFill>
                <a:effectLst/>
                <a:uLnTx/>
                <a:uFillTx/>
                <a:latin typeface="Calibri Light" panose="020F0302020204030204"/>
                <a:ea typeface="+mj-ea"/>
                <a:cs typeface="+mj-cs"/>
              </a:rPr>
            </a:br>
            <a:endParaRPr kumimoji="0" lang="en-US" sz="4400" b="1" i="0" u="none" strike="noStrike" kern="1200" cap="all" spc="0" normalizeH="0" baseline="0" noProof="0">
              <a:ln>
                <a:noFill/>
              </a:ln>
              <a:solidFill>
                <a:prstClr val="white"/>
              </a:solidFill>
              <a:effectLst/>
              <a:uLnTx/>
              <a:uFillTx/>
              <a:latin typeface="Calibri Light" panose="020F0302020204030204"/>
              <a:ea typeface="+mj-ea"/>
              <a:cs typeface="+mj-cs"/>
            </a:endParaRPr>
          </a:p>
        </p:txBody>
      </p:sp>
      <p:sp>
        <p:nvSpPr>
          <p:cNvPr id="6" name="Content Placeholder 2">
            <a:extLst>
              <a:ext uri="{FF2B5EF4-FFF2-40B4-BE49-F238E27FC236}">
                <a16:creationId xmlns:a16="http://schemas.microsoft.com/office/drawing/2014/main" id="{419211B6-3243-C202-A496-B02410070906}"/>
              </a:ext>
            </a:extLst>
          </p:cNvPr>
          <p:cNvSpPr>
            <a:spLocks noGrp="1"/>
          </p:cNvSpPr>
          <p:nvPr>
            <p:ph idx="1"/>
          </p:nvPr>
        </p:nvSpPr>
        <p:spPr>
          <a:xfrm>
            <a:off x="532819" y="1191238"/>
            <a:ext cx="11116832" cy="5377342"/>
          </a:xfrm>
        </p:spPr>
        <p:txBody>
          <a:bodyPr vert="horz" lIns="91440" tIns="45720" rIns="91440" bIns="45720" rtlCol="0" anchor="t">
            <a:normAutofit fontScale="92500" lnSpcReduction="20000"/>
          </a:bodyPr>
          <a:lstStyle/>
          <a:p>
            <a:pPr marL="0" indent="0" algn="l" fontAlgn="base">
              <a:buNone/>
            </a:pPr>
            <a:endParaRPr lang="en-US" sz="1900" dirty="0">
              <a:solidFill>
                <a:srgbClr val="FF0000"/>
              </a:solidFill>
              <a:latin typeface="Lato" panose="020F0502020204030203" pitchFamily="34" charset="0"/>
            </a:endParaRPr>
          </a:p>
          <a:p>
            <a:pPr marL="0" lvl="0" indent="0" fontAlgn="base">
              <a:spcBef>
                <a:spcPts val="1200"/>
              </a:spcBef>
              <a:buNone/>
              <a:defRPr/>
            </a:pPr>
            <a:r>
              <a:rPr kumimoji="0" lang="en-US" sz="17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POLICY STATEMENT: </a:t>
            </a:r>
          </a:p>
          <a:p>
            <a:pPr marL="0" lvl="0" indent="0" fontAlgn="base">
              <a:lnSpc>
                <a:spcPct val="110000"/>
              </a:lnSpc>
              <a:buNone/>
              <a:defRPr/>
            </a:pPr>
            <a:r>
              <a:rPr lang="en-US" sz="1700" dirty="0"/>
              <a:t>To prevent visual clutter, littering, and damage to buildings and facilities, CSU Pueblo will enforce limits on location, means of attachment and removal, duration of display, and other requirements in the use of signs, banners, posters, flyers and chalking on campus. </a:t>
            </a:r>
            <a:endParaRPr kumimoji="0" lang="en-US" sz="1700" b="0" i="0" u="none" strike="noStrike" kern="1200" cap="none" spc="0" normalizeH="0" baseline="0" noProof="0" dirty="0">
              <a:ln>
                <a:noFill/>
              </a:ln>
              <a:solidFill>
                <a:srgbClr val="FF0000"/>
              </a:solidFill>
              <a:effectLst/>
              <a:uLnTx/>
              <a:uFillTx/>
              <a:latin typeface="Lato" panose="020F0502020204030203" pitchFamily="34" charset="0"/>
              <a:ea typeface="+mn-ea"/>
              <a:cs typeface="+mn-cs"/>
            </a:endParaRPr>
          </a:p>
          <a:p>
            <a:pPr marL="228600" marR="0" lvl="0" indent="-228600" algn="l" defTabSz="914400" rtl="0" eaLnBrk="1" fontAlgn="base" latinLnBrk="0" hangingPunct="1">
              <a:lnSpc>
                <a:spcPct val="90000"/>
              </a:lnSpc>
              <a:spcBef>
                <a:spcPts val="1000"/>
              </a:spcBef>
              <a:spcAft>
                <a:spcPts val="0"/>
              </a:spcAft>
              <a:buClrTx/>
              <a:buSzTx/>
              <a:buFont typeface="Arial" panose="020B0604020202020204" pitchFamily="34" charset="0"/>
              <a:buChar char="•"/>
              <a:tabLst/>
              <a:defRPr/>
            </a:pPr>
            <a:endParaRPr kumimoji="0" lang="en-US" sz="14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7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WHY SHOULD YOU CARE?</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700" dirty="0">
                <a:latin typeface="Lato" panose="020F0502020204030203" pitchFamily="34" charset="0"/>
              </a:rPr>
              <a:t>Policy provides for how and where you can post</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700" dirty="0">
                <a:latin typeface="Lato" panose="020F0502020204030203" pitchFamily="34" charset="0"/>
              </a:rPr>
              <a:t>H</a:t>
            </a:r>
            <a:r>
              <a:rPr kumimoji="0" lang="en-US" sz="1700" b="0" i="0" u="none" strike="noStrike" kern="1200" cap="none" spc="0" normalizeH="0" baseline="0" noProof="0" dirty="0" err="1">
                <a:ln>
                  <a:noFill/>
                </a:ln>
                <a:effectLst/>
                <a:uLnTx/>
                <a:uFillTx/>
                <a:latin typeface="Lato" panose="020F0502020204030203" pitchFamily="34" charset="0"/>
                <a:ea typeface="+mn-ea"/>
                <a:cs typeface="+mn-cs"/>
              </a:rPr>
              <a:t>elps</a:t>
            </a:r>
            <a:r>
              <a:rPr kumimoji="0" lang="en-US" sz="1700" b="0" i="0" u="none" strike="noStrike" kern="1200" cap="none" spc="0" normalizeH="0" baseline="0" noProof="0" dirty="0">
                <a:ln>
                  <a:noFill/>
                </a:ln>
                <a:effectLst/>
                <a:uLnTx/>
                <a:uFillTx/>
                <a:latin typeface="Lato" panose="020F0502020204030203" pitchFamily="34" charset="0"/>
                <a:ea typeface="+mn-ea"/>
                <a:cs typeface="+mn-cs"/>
              </a:rPr>
              <a:t> to maintain a nice appearance, ensures brand compliance and facilitates communication</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700" dirty="0">
                <a:latin typeface="Lato" panose="020F0502020204030203" pitchFamily="34" charset="0"/>
              </a:rPr>
              <a:t>Non approved postings will be removed</a:t>
            </a:r>
            <a:endParaRPr kumimoji="0" lang="en-US" sz="1700" b="0" i="0" u="none" strike="noStrike" kern="1200" cap="none" spc="0" normalizeH="0" baseline="0" noProof="0" dirty="0">
              <a:ln>
                <a:noFill/>
              </a:ln>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endParaRPr kumimoji="0" lang="en-US" sz="1700" b="0" i="0" u="none" strike="noStrike" kern="1200" cap="none" spc="0" normalizeH="0" baseline="0" noProof="0" dirty="0">
              <a:ln>
                <a:noFill/>
              </a:ln>
              <a:solidFill>
                <a:srgbClr val="FF0000"/>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7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PROCEDURES: </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700" dirty="0">
                <a:latin typeface="Lato" panose="020F0502020204030203" pitchFamily="34" charset="0"/>
              </a:rPr>
              <a:t>MCCR approve all banners, posters and flyers</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700" b="0" i="0" u="none" strike="noStrike" kern="1200" cap="none" spc="0" normalizeH="0" baseline="0" noProof="0" dirty="0">
                <a:ln>
                  <a:noFill/>
                </a:ln>
                <a:effectLst/>
                <a:uLnTx/>
                <a:uFillTx/>
                <a:latin typeface="Lato" panose="020F0502020204030203" pitchFamily="34" charset="0"/>
                <a:ea typeface="+mn-ea"/>
                <a:cs typeface="+mn-cs"/>
              </a:rPr>
              <a:t>Chalking is limited to sidewalks only</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700" b="0" i="0" u="none" strike="noStrike" kern="1200" cap="none" spc="0" normalizeH="0" baseline="0" noProof="0" dirty="0">
                <a:ln>
                  <a:noFill/>
                </a:ln>
                <a:effectLst/>
                <a:uLnTx/>
                <a:uFillTx/>
                <a:latin typeface="Lato" panose="020F0502020204030203" pitchFamily="34" charset="0"/>
                <a:ea typeface="+mn-ea"/>
                <a:cs typeface="+mn-cs"/>
              </a:rPr>
              <a:t>Posting in certain areas only</a:t>
            </a:r>
          </a:p>
          <a:p>
            <a:pPr marL="457200" marR="0" lvl="1" indent="0" algn="l" defTabSz="914400" rtl="0" eaLnBrk="1" fontAlgn="base" latinLnBrk="0" hangingPunct="1">
              <a:lnSpc>
                <a:spcPct val="90000"/>
              </a:lnSpc>
              <a:spcBef>
                <a:spcPts val="500"/>
              </a:spcBef>
              <a:spcAft>
                <a:spcPts val="0"/>
              </a:spcAft>
              <a:buClrTx/>
              <a:buSzTx/>
              <a:buNone/>
              <a:tabLst/>
              <a:defRPr/>
            </a:pPr>
            <a:endParaRPr kumimoji="0" lang="en-US" sz="17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7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WHO TO CONTACT:</a:t>
            </a:r>
          </a:p>
          <a:p>
            <a:pPr marL="0" indent="0" fontAlgn="base">
              <a:buNone/>
              <a:defRPr/>
            </a:pPr>
            <a:r>
              <a:rPr lang="en-US" sz="1700" dirty="0">
                <a:solidFill>
                  <a:prstClr val="black"/>
                </a:solidFill>
                <a:latin typeface="Lato"/>
                <a:ea typeface="Lato"/>
                <a:cs typeface="Lato"/>
              </a:rPr>
              <a:t> Marketing, Communications &amp; Community Relations</a:t>
            </a:r>
            <a:endParaRPr lang="en-US" sz="1700" b="0" i="0" u="none" strike="noStrike" kern="1200" cap="none" spc="0" normalizeH="0" baseline="0" noProof="0" dirty="0">
              <a:ln>
                <a:noFill/>
              </a:ln>
              <a:solidFill>
                <a:prstClr val="black"/>
              </a:solidFill>
              <a:effectLst/>
              <a:uLnTx/>
              <a:uFillTx/>
              <a:latin typeface="Lato" panose="020F0502020204030203" pitchFamily="34" charset="0"/>
              <a:ea typeface="Lato"/>
              <a:cs typeface="Lato"/>
            </a:endParaRPr>
          </a:p>
        </p:txBody>
      </p:sp>
    </p:spTree>
    <p:extLst>
      <p:ext uri="{BB962C8B-B14F-4D97-AF65-F5344CB8AC3E}">
        <p14:creationId xmlns:p14="http://schemas.microsoft.com/office/powerpoint/2010/main" val="13883766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29" y="0"/>
            <a:ext cx="12201528" cy="1065402"/>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chemeClr val="bg1"/>
                </a:solidFill>
              </a:rPr>
              <a:t>Collection of Student Accounts; Transcript, Diploma and Registration Holds </a:t>
            </a:r>
            <a:endParaRPr lang="en-US" sz="3600"/>
          </a:p>
        </p:txBody>
      </p:sp>
      <p:sp>
        <p:nvSpPr>
          <p:cNvPr id="7" name="Title 1"/>
          <p:cNvSpPr txBox="1">
            <a:spLocks/>
          </p:cNvSpPr>
          <p:nvPr/>
        </p:nvSpPr>
        <p:spPr>
          <a:xfrm>
            <a:off x="1" y="499237"/>
            <a:ext cx="3023616" cy="46582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en-US" b="1">
                <a:solidFill>
                  <a:schemeClr val="bg1"/>
                </a:solidFill>
              </a:rPr>
            </a:br>
            <a:endParaRPr lang="en-US" b="1" cap="all">
              <a:solidFill>
                <a:schemeClr val="bg1"/>
              </a:solidFill>
            </a:endParaRPr>
          </a:p>
        </p:txBody>
      </p:sp>
      <p:sp>
        <p:nvSpPr>
          <p:cNvPr id="6" name="Content Placeholder 2"/>
          <p:cNvSpPr>
            <a:spLocks noGrp="1"/>
          </p:cNvSpPr>
          <p:nvPr>
            <p:ph idx="1"/>
          </p:nvPr>
        </p:nvSpPr>
        <p:spPr>
          <a:xfrm>
            <a:off x="532819" y="1300294"/>
            <a:ext cx="11116832" cy="5377342"/>
          </a:xfrm>
        </p:spPr>
        <p:txBody>
          <a:bodyPr vert="horz" lIns="91440" tIns="45720" rIns="91440" bIns="45720" rtlCol="0" anchor="t">
            <a:normAutofit/>
          </a:bodyPr>
          <a:lstStyle/>
          <a:p>
            <a:pPr marL="0" indent="0" algn="l" fontAlgn="base">
              <a:spcBef>
                <a:spcPts val="1200"/>
              </a:spcBef>
              <a:buNone/>
            </a:pPr>
            <a:endParaRPr lang="en-US" sz="500" dirty="0">
              <a:solidFill>
                <a:srgbClr val="FF0000"/>
              </a:solidFill>
              <a:latin typeface="Lato" panose="020F0502020204030203" pitchFamily="34" charset="0"/>
            </a:endParaRPr>
          </a:p>
          <a:p>
            <a:pPr marL="0" indent="0" algn="l" fontAlgn="base">
              <a:spcBef>
                <a:spcPts val="1200"/>
              </a:spcBef>
              <a:buNone/>
            </a:pPr>
            <a:r>
              <a:rPr lang="en-US" sz="1600" dirty="0">
                <a:solidFill>
                  <a:srgbClr val="FF0000"/>
                </a:solidFill>
                <a:latin typeface="Lato" panose="020F0502020204030203" pitchFamily="34" charset="0"/>
              </a:rPr>
              <a:t>POLICY STATEMENT: </a:t>
            </a:r>
          </a:p>
          <a:p>
            <a:pPr marL="0" indent="0" algn="l" fontAlgn="base">
              <a:lnSpc>
                <a:spcPct val="100000"/>
              </a:lnSpc>
              <a:buNone/>
            </a:pPr>
            <a:r>
              <a:rPr lang="en-US" sz="1600" dirty="0">
                <a:latin typeface="Lato" panose="020F0502020204030203" pitchFamily="34" charset="0"/>
              </a:rPr>
              <a:t>Colorado enacted a law that governors when holds may be placed that prevent the release of transcripts, diplomas and certificates.  </a:t>
            </a:r>
            <a:endParaRPr lang="en-US" sz="1600" dirty="0">
              <a:solidFill>
                <a:srgbClr val="FF0000"/>
              </a:solidFill>
              <a:latin typeface="Lato" panose="020F0502020204030203" pitchFamily="34" charset="0"/>
            </a:endParaRPr>
          </a:p>
          <a:p>
            <a:pPr fontAlgn="base"/>
            <a:endParaRPr lang="en-US" sz="1600" dirty="0">
              <a:latin typeface="Lato" panose="020F0502020204030203" pitchFamily="34" charset="0"/>
            </a:endParaRPr>
          </a:p>
          <a:p>
            <a:pPr marL="0" indent="0" fontAlgn="base">
              <a:buNone/>
            </a:pPr>
            <a:r>
              <a:rPr lang="en-US" sz="1600" dirty="0">
                <a:solidFill>
                  <a:srgbClr val="FF0000"/>
                </a:solidFill>
                <a:latin typeface="Lato" panose="020F0502020204030203" pitchFamily="34" charset="0"/>
              </a:rPr>
              <a:t>WHY SHOULD YOU CARE?</a:t>
            </a:r>
          </a:p>
          <a:p>
            <a:pPr marL="0" indent="0" fontAlgn="base">
              <a:buNone/>
            </a:pPr>
            <a:r>
              <a:rPr lang="en-US" sz="1600" dirty="0">
                <a:latin typeface="Lato" panose="020F0502020204030203" pitchFamily="34" charset="0"/>
              </a:rPr>
              <a:t>There is a process for holds on transcripts</a:t>
            </a:r>
          </a:p>
          <a:p>
            <a:pPr marL="0" indent="0" fontAlgn="base">
              <a:buNone/>
            </a:pPr>
            <a:endParaRPr lang="en-US" sz="1600" dirty="0">
              <a:latin typeface="Lato" panose="020F0502020204030203" pitchFamily="34" charset="0"/>
            </a:endParaRPr>
          </a:p>
          <a:p>
            <a:pPr marL="0" indent="0" fontAlgn="base">
              <a:buNone/>
            </a:pPr>
            <a:r>
              <a:rPr lang="en-US" sz="1600" dirty="0">
                <a:solidFill>
                  <a:srgbClr val="FF0000"/>
                </a:solidFill>
                <a:latin typeface="Lato" panose="020F0502020204030203" pitchFamily="34" charset="0"/>
              </a:rPr>
              <a:t>PROCEDURES: </a:t>
            </a:r>
          </a:p>
          <a:p>
            <a:pPr marL="0" indent="0" fontAlgn="base">
              <a:buNone/>
            </a:pPr>
            <a:r>
              <a:rPr lang="en-US" sz="1600" dirty="0">
                <a:latin typeface="Lato" panose="020F0502020204030203" pitchFamily="34" charset="0"/>
              </a:rPr>
              <a:t>Refer to policy</a:t>
            </a:r>
          </a:p>
          <a:p>
            <a:pPr lvl="1" fontAlgn="base">
              <a:buFont typeface="Wingdings" panose="05000000000000000000" pitchFamily="2" charset="2"/>
              <a:buChar char="Ø"/>
            </a:pPr>
            <a:endParaRPr lang="en-US" sz="1600" dirty="0">
              <a:latin typeface="Lato" panose="020F0502020204030203" pitchFamily="34" charset="0"/>
            </a:endParaRPr>
          </a:p>
          <a:p>
            <a:pPr marL="0" indent="0" fontAlgn="base">
              <a:buNone/>
            </a:pPr>
            <a:r>
              <a:rPr lang="en-US" sz="1600" dirty="0">
                <a:solidFill>
                  <a:srgbClr val="FF0000"/>
                </a:solidFill>
                <a:latin typeface="Lato" panose="020F0502020204030203" pitchFamily="34" charset="0"/>
              </a:rPr>
              <a:t>WHO TO CONTACT:</a:t>
            </a:r>
          </a:p>
          <a:p>
            <a:pPr marL="0" indent="0">
              <a:buNone/>
            </a:pPr>
            <a:r>
              <a:rPr lang="en-US" sz="1600" dirty="0">
                <a:latin typeface="Lato"/>
                <a:ea typeface="Lato"/>
                <a:cs typeface="Lato"/>
              </a:rPr>
              <a:t>Student Billing Office</a:t>
            </a:r>
          </a:p>
          <a:p>
            <a:pPr marL="0" indent="0">
              <a:buNone/>
            </a:pPr>
            <a:r>
              <a:rPr lang="en-US" sz="1600" dirty="0">
                <a:latin typeface="Lato"/>
                <a:ea typeface="Lato"/>
                <a:cs typeface="Lato"/>
              </a:rPr>
              <a:t>Registrar's Office</a:t>
            </a:r>
          </a:p>
          <a:p>
            <a:pPr marL="0" indent="0" fontAlgn="base">
              <a:buNone/>
            </a:pPr>
            <a:r>
              <a:rPr lang="en-US" sz="1600" dirty="0">
                <a:latin typeface="Lato" panose="020F0502020204030203" pitchFamily="34" charset="0"/>
              </a:rPr>
              <a:t> </a:t>
            </a:r>
          </a:p>
          <a:p>
            <a:pPr marL="0" indent="0">
              <a:buNone/>
            </a:pPr>
            <a:endParaRPr lang="en-US" dirty="0"/>
          </a:p>
        </p:txBody>
      </p:sp>
    </p:spTree>
    <p:extLst>
      <p:ext uri="{BB962C8B-B14F-4D97-AF65-F5344CB8AC3E}">
        <p14:creationId xmlns:p14="http://schemas.microsoft.com/office/powerpoint/2010/main" val="28671001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29" y="0"/>
            <a:ext cx="12201528" cy="1065402"/>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chemeClr val="bg1"/>
                </a:solidFill>
              </a:rPr>
              <a:t>Alcohol and Drug Testing for Commercial Drivers</a:t>
            </a:r>
          </a:p>
        </p:txBody>
      </p:sp>
      <p:sp>
        <p:nvSpPr>
          <p:cNvPr id="7" name="Title 1"/>
          <p:cNvSpPr txBox="1">
            <a:spLocks/>
          </p:cNvSpPr>
          <p:nvPr/>
        </p:nvSpPr>
        <p:spPr>
          <a:xfrm>
            <a:off x="8741330" y="658628"/>
            <a:ext cx="3023616" cy="46582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en-US" b="1">
                <a:solidFill>
                  <a:schemeClr val="bg1"/>
                </a:solidFill>
              </a:rPr>
            </a:br>
            <a:endParaRPr lang="en-US" b="1" cap="all">
              <a:solidFill>
                <a:schemeClr val="bg1"/>
              </a:solidFill>
            </a:endParaRPr>
          </a:p>
        </p:txBody>
      </p:sp>
      <p:sp>
        <p:nvSpPr>
          <p:cNvPr id="6" name="Content Placeholder 2"/>
          <p:cNvSpPr>
            <a:spLocks noGrp="1"/>
          </p:cNvSpPr>
          <p:nvPr>
            <p:ph idx="1"/>
          </p:nvPr>
        </p:nvSpPr>
        <p:spPr>
          <a:xfrm>
            <a:off x="532819" y="1191238"/>
            <a:ext cx="11116832" cy="5377342"/>
          </a:xfrm>
        </p:spPr>
        <p:txBody>
          <a:bodyPr vert="horz" lIns="91440" tIns="45720" rIns="91440" bIns="45720" rtlCol="0" anchor="t">
            <a:normAutofit/>
          </a:bodyPr>
          <a:lstStyle/>
          <a:p>
            <a:pPr marL="0" indent="0" algn="l" fontAlgn="base">
              <a:buNone/>
            </a:pPr>
            <a:endParaRPr lang="en-US" sz="1900" dirty="0">
              <a:solidFill>
                <a:srgbClr val="FF0000"/>
              </a:solidFill>
              <a:latin typeface="Lato" panose="020F0502020204030203" pitchFamily="34" charset="0"/>
            </a:endParaRPr>
          </a:p>
          <a:p>
            <a:pPr marL="0" indent="0" fontAlgn="base">
              <a:spcBef>
                <a:spcPts val="1200"/>
              </a:spcBef>
              <a:buNone/>
              <a:defRPr/>
            </a:pPr>
            <a:r>
              <a:rPr kumimoji="0" lang="en-US" sz="1600" b="0" i="0" u="none" strike="noStrike" kern="1200" cap="none" spc="0" normalizeH="0" baseline="0" noProof="0" dirty="0">
                <a:ln>
                  <a:noFill/>
                </a:ln>
                <a:solidFill>
                  <a:srgbClr val="FF0000"/>
                </a:solidFill>
                <a:effectLst/>
                <a:uLnTx/>
                <a:uFillTx/>
                <a:latin typeface="Lato"/>
                <a:ea typeface="Lato"/>
                <a:cs typeface="Lato"/>
              </a:rPr>
              <a:t>POLICY STATEMENT: </a:t>
            </a:r>
          </a:p>
          <a:p>
            <a:pPr marL="0" indent="0" fontAlgn="base">
              <a:lnSpc>
                <a:spcPct val="100000"/>
              </a:lnSpc>
              <a:buNone/>
              <a:defRPr/>
            </a:pPr>
            <a:r>
              <a:rPr lang="en-US" sz="1600" dirty="0">
                <a:latin typeface="Lato"/>
                <a:ea typeface="Lato"/>
                <a:cs typeface="Lato"/>
              </a:rPr>
              <a:t>The University complies with the Omnibus Transportation Employee Testing Act of 1991. This requires a use and testing program for controlled substances and alcohol for those employees required to have a commercial driver's license.</a:t>
            </a:r>
            <a:endParaRPr lang="en-US" sz="1600" b="0" i="0" u="none" strike="noStrike" kern="1200" cap="none" spc="0" normalizeH="0" baseline="0" noProof="0" dirty="0">
              <a:ln>
                <a:noFill/>
              </a:ln>
              <a:effectLst/>
              <a:uLnTx/>
              <a:uFillTx/>
              <a:latin typeface="Lato" panose="020F0502020204030203" pitchFamily="34" charset="0"/>
              <a:ea typeface="Lato"/>
              <a:cs typeface="Lato"/>
            </a:endParaRPr>
          </a:p>
          <a:p>
            <a:pPr marL="228600" marR="0" lvl="0" indent="-228600" algn="l" defTabSz="914400" rtl="0" eaLnBrk="1" fontAlgn="base" latinLnBrk="0" hangingPunct="1">
              <a:lnSpc>
                <a:spcPct val="90000"/>
              </a:lnSpc>
              <a:spcBef>
                <a:spcPts val="100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a:ea typeface="Lato"/>
                <a:cs typeface="Lato"/>
              </a:rPr>
              <a:t>WHY SHOULD YOU CARE?</a:t>
            </a:r>
            <a:endParaRPr lang="en-US" sz="1600" b="0" i="0" u="none" strike="noStrike" kern="1200" cap="none" spc="0" normalizeH="0" baseline="0" noProof="0" dirty="0">
              <a:ln>
                <a:noFill/>
              </a:ln>
              <a:solidFill>
                <a:srgbClr val="FF0000"/>
              </a:solidFill>
              <a:effectLst/>
              <a:uLnTx/>
              <a:uFillTx/>
              <a:latin typeface="Lato"/>
              <a:ea typeface="Lato"/>
              <a:cs typeface="Lato"/>
            </a:endParaRPr>
          </a:p>
          <a:p>
            <a:pPr marL="0" indent="0" fontAlgn="base">
              <a:buNone/>
              <a:defRPr/>
            </a:pPr>
            <a:r>
              <a:rPr lang="en-US" sz="1600" dirty="0">
                <a:latin typeface="Lato"/>
                <a:ea typeface="Lato"/>
                <a:cs typeface="Lato"/>
              </a:rPr>
              <a:t>The University and University employees who drive CMVs must comply with federal laws and regulations regarding safe driving, including those related to Alcohol and Drug use.</a:t>
            </a:r>
            <a:endParaRPr lang="en-US" sz="1600" b="0" i="0" u="none" strike="noStrike" kern="1200" cap="none" spc="0" normalizeH="0" baseline="0" noProof="0" dirty="0">
              <a:ln>
                <a:noFill/>
              </a:ln>
              <a:effectLst/>
              <a:uLnTx/>
              <a:uFillTx/>
              <a:latin typeface="Lato" panose="020F0502020204030203" pitchFamily="34" charset="0"/>
              <a:ea typeface="Lato"/>
              <a:cs typeface="Lato"/>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endParaRPr kumimoji="0" lang="en-US" sz="1600" b="0" i="0" u="none" strike="noStrike" kern="1200" cap="none" spc="0" normalizeH="0" baseline="0" noProof="0" dirty="0">
              <a:ln>
                <a:noFill/>
              </a:ln>
              <a:solidFill>
                <a:srgbClr val="FF0000"/>
              </a:solidFill>
              <a:effectLst/>
              <a:uLnTx/>
              <a:uFillTx/>
              <a:latin typeface="Lato"/>
              <a:ea typeface="Lato"/>
              <a:cs typeface="Lato"/>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a:ea typeface="Lato"/>
                <a:cs typeface="Lato"/>
              </a:rPr>
              <a:t>PROCEDURES: </a:t>
            </a:r>
            <a:endParaRPr lang="en-US" sz="1600" b="0" i="0" u="none" strike="noStrike" kern="1200" cap="none" spc="0" normalizeH="0" baseline="0" noProof="0" dirty="0">
              <a:ln>
                <a:noFill/>
              </a:ln>
              <a:solidFill>
                <a:srgbClr val="FF0000"/>
              </a:solidFill>
              <a:effectLst/>
              <a:uLnTx/>
              <a:uFillTx/>
              <a:latin typeface="Lato"/>
              <a:ea typeface="Lato"/>
              <a:cs typeface="Lato"/>
            </a:endParaRPr>
          </a:p>
          <a:p>
            <a:pPr marL="0" indent="0" fontAlgn="base">
              <a:buNone/>
              <a:defRPr/>
            </a:pPr>
            <a:r>
              <a:rPr lang="en-US" sz="1600" dirty="0">
                <a:solidFill>
                  <a:prstClr val="black"/>
                </a:solidFill>
                <a:latin typeface="Lato"/>
                <a:ea typeface="Lato"/>
                <a:cs typeface="Lato"/>
              </a:rPr>
              <a:t>Required testing: pre-employment/pre-duty, reasonable suspicion, random, post-accident and return-to-duty</a:t>
            </a:r>
            <a:endParaRPr lang="en-US" sz="1600" b="0" i="0" u="none" strike="noStrike" kern="1200" cap="none" spc="0" normalizeH="0" baseline="0" noProof="0" dirty="0">
              <a:ln>
                <a:noFill/>
              </a:ln>
              <a:solidFill>
                <a:prstClr val="black"/>
              </a:solidFill>
              <a:effectLst/>
              <a:uLnTx/>
              <a:uFillTx/>
              <a:latin typeface="Lato" panose="020F0502020204030203" pitchFamily="34" charset="0"/>
              <a:ea typeface="Lato"/>
              <a:cs typeface="Lato"/>
            </a:endParaRPr>
          </a:p>
          <a:p>
            <a:pPr marL="685800" marR="0" lvl="1" indent="-228600" algn="l" defTabSz="914400" rtl="0" eaLnBrk="1" fontAlgn="base" latinLnBrk="0" hangingPunct="1">
              <a:lnSpc>
                <a:spcPct val="90000"/>
              </a:lnSpc>
              <a:spcBef>
                <a:spcPts val="500"/>
              </a:spcBef>
              <a:spcAft>
                <a:spcPts val="0"/>
              </a:spcAft>
              <a:buClrTx/>
              <a:buSzTx/>
              <a:buFont typeface="Wingdings" panose="05000000000000000000" pitchFamily="2" charset="2"/>
              <a:buChar char="Ø"/>
              <a:tabLst/>
              <a:defRPr/>
            </a:pPr>
            <a:endPar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a:ea typeface="Lato"/>
                <a:cs typeface="Lato"/>
              </a:rPr>
              <a:t>WHO TO CONTACT:</a:t>
            </a:r>
            <a:endParaRPr lang="en-US" sz="1600" b="0" i="0" u="none" strike="noStrike" kern="1200" cap="none" spc="0" normalizeH="0" baseline="0" noProof="0" dirty="0">
              <a:ln>
                <a:noFill/>
              </a:ln>
              <a:solidFill>
                <a:srgbClr val="FF0000"/>
              </a:solidFill>
              <a:effectLst/>
              <a:uLnTx/>
              <a:uFillTx/>
              <a:latin typeface="Lato"/>
              <a:ea typeface="Lato"/>
              <a:cs typeface="Lato"/>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Lato"/>
                <a:ea typeface="Lato"/>
                <a:cs typeface="Lato"/>
              </a:rPr>
              <a:t> </a:t>
            </a:r>
            <a:r>
              <a:rPr lang="en-US" sz="1600" dirty="0">
                <a:solidFill>
                  <a:prstClr val="black"/>
                </a:solidFill>
                <a:latin typeface="Lato"/>
                <a:ea typeface="Lato"/>
                <a:cs typeface="Lato"/>
              </a:rPr>
              <a:t>Athletics</a:t>
            </a:r>
            <a:endParaRPr lang="en-US" sz="1600" b="0" i="0" u="none" strike="noStrike" kern="1200" cap="none" spc="0" normalizeH="0" baseline="0" noProof="0" dirty="0">
              <a:ln>
                <a:noFill/>
              </a:ln>
              <a:solidFill>
                <a:prstClr val="black"/>
              </a:solidFill>
              <a:effectLst/>
              <a:uLnTx/>
              <a:uFillTx/>
              <a:latin typeface="Lato" panose="020F0502020204030203" pitchFamily="34" charset="0"/>
              <a:ea typeface="Lato"/>
              <a:cs typeface="Lato"/>
            </a:endParaRPr>
          </a:p>
        </p:txBody>
      </p:sp>
    </p:spTree>
    <p:extLst>
      <p:ext uri="{BB962C8B-B14F-4D97-AF65-F5344CB8AC3E}">
        <p14:creationId xmlns:p14="http://schemas.microsoft.com/office/powerpoint/2010/main" val="178786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574" y="5622169"/>
            <a:ext cx="12201529" cy="1103376"/>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867A1ABD-11AE-C349-9ADB-CC7D95004265}"/>
              </a:ext>
            </a:extLst>
          </p:cNvPr>
          <p:cNvSpPr txBox="1">
            <a:spLocks/>
          </p:cNvSpPr>
          <p:nvPr/>
        </p:nvSpPr>
        <p:spPr>
          <a:xfrm>
            <a:off x="1583083" y="751775"/>
            <a:ext cx="8700399" cy="4157849"/>
          </a:xfrm>
          <a:prstGeom prst="rect">
            <a:avLst/>
          </a:prstGeom>
          <a:solidFill>
            <a:schemeClr val="bg1"/>
          </a:solidFill>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4000" cap="all">
              <a:solidFill>
                <a:srgbClr val="C00000"/>
              </a:solidFill>
              <a:latin typeface="+mn-lt"/>
            </a:endParaRPr>
          </a:p>
          <a:p>
            <a:endParaRPr lang="en-US" sz="4000" cap="all">
              <a:solidFill>
                <a:srgbClr val="C00000"/>
              </a:solidFill>
              <a:latin typeface="+mn-lt"/>
            </a:endParaRPr>
          </a:p>
          <a:p>
            <a:endParaRPr lang="en-US" sz="4000" cap="all">
              <a:solidFill>
                <a:srgbClr val="C00000"/>
              </a:solidFill>
              <a:latin typeface="+mn-lt"/>
            </a:endParaRPr>
          </a:p>
          <a:p>
            <a:pPr algn="ctr"/>
            <a:r>
              <a:rPr lang="en-US" sz="6000" cap="all">
                <a:solidFill>
                  <a:srgbClr val="C00000"/>
                </a:solidFill>
                <a:latin typeface="+mn-lt"/>
              </a:rPr>
              <a:t>QUESTIONS?</a:t>
            </a:r>
          </a:p>
          <a:p>
            <a:pPr algn="ctr"/>
            <a:endParaRPr lang="en-US" sz="6000" cap="all">
              <a:solidFill>
                <a:srgbClr val="C00000"/>
              </a:solidFill>
              <a:latin typeface="+mn-lt"/>
            </a:endParaRPr>
          </a:p>
        </p:txBody>
      </p:sp>
      <p:pic>
        <p:nvPicPr>
          <p:cNvPr id="4" name="Picture 3">
            <a:extLst>
              <a:ext uri="{FF2B5EF4-FFF2-40B4-BE49-F238E27FC236}">
                <a16:creationId xmlns:a16="http://schemas.microsoft.com/office/drawing/2014/main" id="{A8C98F23-E416-4627-D7DB-CB06B25FC8E4}"/>
              </a:ext>
            </a:extLst>
          </p:cNvPr>
          <p:cNvPicPr>
            <a:picLocks noChangeAspect="1"/>
          </p:cNvPicPr>
          <p:nvPr/>
        </p:nvPicPr>
        <p:blipFill rotWithShape="1">
          <a:blip r:embed="rId2">
            <a:extLst>
              <a:ext uri="{28A0092B-C50C-407E-A947-70E740481C1C}">
                <a14:useLocalDpi xmlns:a14="http://schemas.microsoft.com/office/drawing/2010/main" val="0"/>
              </a:ext>
            </a:extLst>
          </a:blip>
          <a:srcRect r="39840"/>
          <a:stretch/>
        </p:blipFill>
        <p:spPr>
          <a:xfrm>
            <a:off x="221033" y="6151338"/>
            <a:ext cx="1406431" cy="553499"/>
          </a:xfrm>
          <a:prstGeom prst="rect">
            <a:avLst/>
          </a:prstGeom>
        </p:spPr>
      </p:pic>
    </p:spTree>
    <p:extLst>
      <p:ext uri="{BB962C8B-B14F-4D97-AF65-F5344CB8AC3E}">
        <p14:creationId xmlns:p14="http://schemas.microsoft.com/office/powerpoint/2010/main" val="1668683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EEC497-FC0E-C355-D5BE-EC13A6354109}"/>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2DDA2F1-5B4D-D163-AEE4-A2A6A640265E}"/>
              </a:ext>
            </a:extLst>
          </p:cNvPr>
          <p:cNvSpPr/>
          <p:nvPr/>
        </p:nvSpPr>
        <p:spPr>
          <a:xfrm>
            <a:off x="0" y="8389"/>
            <a:ext cx="12201529" cy="6858000"/>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kumimoji="0" lang="en-US" sz="44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1">
            <a:extLst>
              <a:ext uri="{FF2B5EF4-FFF2-40B4-BE49-F238E27FC236}">
                <a16:creationId xmlns:a16="http://schemas.microsoft.com/office/drawing/2014/main" id="{BF133DA3-6B11-02D2-1F38-7E30499C8082}"/>
              </a:ext>
            </a:extLst>
          </p:cNvPr>
          <p:cNvSpPr txBox="1">
            <a:spLocks/>
          </p:cNvSpPr>
          <p:nvPr/>
        </p:nvSpPr>
        <p:spPr>
          <a:xfrm>
            <a:off x="285227" y="385894"/>
            <a:ext cx="11794920" cy="576544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marR="0" lvl="0" indent="-457200" algn="l" defTabSz="914400" rtl="0" eaLnBrk="1" fontAlgn="auto" latinLnBrk="0" hangingPunct="1">
              <a:lnSpc>
                <a:spcPct val="100000"/>
              </a:lnSpc>
              <a:spcBef>
                <a:spcPts val="600"/>
              </a:spcBef>
              <a:spcAft>
                <a:spcPts val="200"/>
              </a:spcAft>
              <a:buClrTx/>
              <a:buSzTx/>
              <a:buFont typeface="Arial" panose="020B0604020202020204" pitchFamily="34" charset="0"/>
              <a:buChar char="•"/>
              <a:tabLst/>
              <a:defRPr/>
            </a:pPr>
            <a:endParaRPr kumimoji="0" lang="en-US" sz="3000" b="1" i="0" u="none" strike="noStrike" kern="1200" cap="none" spc="0" normalizeH="0" baseline="0" noProof="0">
              <a:ln>
                <a:noFill/>
              </a:ln>
              <a:solidFill>
                <a:srgbClr val="003399"/>
              </a:solidFill>
              <a:effectLst/>
              <a:highlight>
                <a:srgbClr val="C0C0C0"/>
              </a:highlight>
              <a:uLnTx/>
              <a:uFillTx/>
              <a:latin typeface="Calibri" panose="020F0502020204030204"/>
              <a:ea typeface="+mj-ea"/>
              <a:cs typeface="+mj-cs"/>
            </a:endParaRPr>
          </a:p>
          <a:p>
            <a:pPr marL="457200" marR="0" lvl="0" indent="-457200" algn="l" defTabSz="914400" rtl="0" eaLnBrk="1" fontAlgn="auto" latinLnBrk="0" hangingPunct="1">
              <a:lnSpc>
                <a:spcPct val="100000"/>
              </a:lnSpc>
              <a:spcBef>
                <a:spcPts val="600"/>
              </a:spcBef>
              <a:spcAft>
                <a:spcPts val="200"/>
              </a:spcAft>
              <a:buClrTx/>
              <a:buSzTx/>
              <a:buFont typeface="Arial" panose="020B0604020202020204" pitchFamily="34" charset="0"/>
              <a:buChar char="•"/>
              <a:tabLst/>
              <a:defRPr/>
            </a:pPr>
            <a:r>
              <a:rPr lang="en-US" sz="3000" b="1">
                <a:solidFill>
                  <a:srgbClr val="003399"/>
                </a:solidFill>
                <a:highlight>
                  <a:srgbClr val="C0C0C0"/>
                </a:highlight>
                <a:latin typeface="Calibri" panose="020F0502020204030204"/>
              </a:rPr>
              <a:t>Aircraft on University Property/Unmanned Aircraft Systems (Drones)</a:t>
            </a:r>
            <a:endParaRPr kumimoji="0" lang="en-US" sz="3000" b="1" i="0" u="none" strike="noStrike" kern="1200" cap="none" spc="0" normalizeH="0" baseline="0" noProof="0">
              <a:ln>
                <a:noFill/>
              </a:ln>
              <a:solidFill>
                <a:srgbClr val="003399"/>
              </a:solidFill>
              <a:effectLst/>
              <a:highlight>
                <a:srgbClr val="C0C0C0"/>
              </a:highlight>
              <a:uLnTx/>
              <a:uFillTx/>
              <a:latin typeface="Calibri" panose="020F0502020204030204"/>
              <a:ea typeface="+mj-ea"/>
              <a:cs typeface="+mj-cs"/>
            </a:endParaRPr>
          </a:p>
          <a:p>
            <a:pPr marL="457200" marR="0" lvl="0" indent="-457200" algn="l" defTabSz="914400" rtl="0" eaLnBrk="1" fontAlgn="auto" latinLnBrk="0" hangingPunct="1">
              <a:lnSpc>
                <a:spcPct val="100000"/>
              </a:lnSpc>
              <a:spcBef>
                <a:spcPts val="600"/>
              </a:spcBef>
              <a:spcAft>
                <a:spcPts val="200"/>
              </a:spcAft>
              <a:buClrTx/>
              <a:buSzTx/>
              <a:buFont typeface="Arial" panose="020B0604020202020204" pitchFamily="34" charset="0"/>
              <a:buChar char="•"/>
              <a:tabLst/>
              <a:defRPr/>
            </a:pPr>
            <a:r>
              <a:rPr lang="en-US" sz="3000" b="1">
                <a:solidFill>
                  <a:srgbClr val="FF0000"/>
                </a:solidFill>
                <a:highlight>
                  <a:srgbClr val="C0C0C0"/>
                </a:highlight>
                <a:latin typeface="Calibri" panose="020F0502020204030204"/>
              </a:rPr>
              <a:t>Trespassing on Campus and Exclusionary Orders</a:t>
            </a:r>
            <a:r>
              <a:rPr kumimoji="0" lang="en-US" sz="3000" b="1" i="0" u="none" strike="noStrike" kern="1200" cap="none" spc="0" normalizeH="0" baseline="0" noProof="0">
                <a:ln>
                  <a:noFill/>
                </a:ln>
                <a:solidFill>
                  <a:srgbClr val="5B9BD5">
                    <a:lumMod val="60000"/>
                    <a:lumOff val="40000"/>
                  </a:srgbClr>
                </a:solidFill>
                <a:effectLst/>
                <a:uLnTx/>
                <a:uFillTx/>
                <a:latin typeface="Calibri" panose="020F0502020204030204"/>
                <a:ea typeface="+mj-ea"/>
                <a:cs typeface="+mj-cs"/>
              </a:rPr>
              <a:t> </a:t>
            </a:r>
          </a:p>
          <a:p>
            <a:pPr marL="457200" marR="0" lvl="0" indent="-457200" algn="l" defTabSz="914400" rtl="0" eaLnBrk="1" fontAlgn="auto" latinLnBrk="0" hangingPunct="1">
              <a:lnSpc>
                <a:spcPct val="100000"/>
              </a:lnSpc>
              <a:spcBef>
                <a:spcPts val="600"/>
              </a:spcBef>
              <a:spcAft>
                <a:spcPts val="200"/>
              </a:spcAft>
              <a:buClrTx/>
              <a:buSzTx/>
              <a:buFont typeface="Arial" panose="020B0604020202020204" pitchFamily="34" charset="0"/>
              <a:buChar char="•"/>
              <a:tabLst/>
              <a:defRPr/>
            </a:pPr>
            <a:r>
              <a:rPr lang="en-US" sz="3000" b="1">
                <a:solidFill>
                  <a:srgbClr val="003399"/>
                </a:solidFill>
                <a:highlight>
                  <a:srgbClr val="C0C0C0"/>
                </a:highlight>
                <a:latin typeface="Calibri" panose="020F0502020204030204"/>
              </a:rPr>
              <a:t>Building Access, Security and Keys</a:t>
            </a:r>
            <a:endParaRPr kumimoji="0" lang="en-US" sz="3000" b="1" i="0" u="none" strike="noStrike" kern="1200" cap="none" spc="0" normalizeH="0" baseline="0" noProof="0">
              <a:ln>
                <a:noFill/>
              </a:ln>
              <a:solidFill>
                <a:srgbClr val="003399"/>
              </a:solidFill>
              <a:effectLst/>
              <a:highlight>
                <a:srgbClr val="C0C0C0"/>
              </a:highlight>
              <a:uLnTx/>
              <a:uFillTx/>
              <a:latin typeface="Calibri" panose="020F0502020204030204"/>
              <a:ea typeface="+mj-ea"/>
              <a:cs typeface="+mj-cs"/>
            </a:endParaRPr>
          </a:p>
          <a:p>
            <a:pPr marL="457200" marR="0" lvl="0" indent="-457200" algn="l" defTabSz="914400" rtl="0" eaLnBrk="1" fontAlgn="auto" latinLnBrk="0" hangingPunct="1">
              <a:lnSpc>
                <a:spcPct val="100000"/>
              </a:lnSpc>
              <a:spcBef>
                <a:spcPts val="600"/>
              </a:spcBef>
              <a:spcAft>
                <a:spcPts val="200"/>
              </a:spcAft>
              <a:buClrTx/>
              <a:buSzTx/>
              <a:buFont typeface="Arial" panose="020B0604020202020204" pitchFamily="34" charset="0"/>
              <a:buChar char="•"/>
              <a:tabLst/>
              <a:defRPr/>
            </a:pPr>
            <a:r>
              <a:rPr lang="en-US" sz="3000" b="1">
                <a:solidFill>
                  <a:srgbClr val="FF0000"/>
                </a:solidFill>
                <a:highlight>
                  <a:srgbClr val="C0C0C0"/>
                </a:highlight>
                <a:latin typeface="Calibri" panose="020F0502020204030204"/>
              </a:rPr>
              <a:t>Campus Safety (Clery Act)</a:t>
            </a:r>
            <a:endParaRPr kumimoji="0" lang="en-US" sz="3000" b="1" i="0" u="none" strike="noStrike" kern="1200" cap="none" spc="0" normalizeH="0" baseline="0" noProof="0">
              <a:ln>
                <a:noFill/>
              </a:ln>
              <a:solidFill>
                <a:srgbClr val="FF0000"/>
              </a:solidFill>
              <a:effectLst/>
              <a:highlight>
                <a:srgbClr val="C0C0C0"/>
              </a:highlight>
              <a:uLnTx/>
              <a:uFillTx/>
              <a:latin typeface="Calibri" panose="020F0502020204030204"/>
              <a:ea typeface="+mj-ea"/>
              <a:cs typeface="+mj-cs"/>
            </a:endParaRPr>
          </a:p>
          <a:p>
            <a:pPr marL="457200" marR="0" lvl="0" indent="-457200" algn="l" defTabSz="914400" rtl="0" eaLnBrk="1" fontAlgn="auto" latinLnBrk="0" hangingPunct="1">
              <a:lnSpc>
                <a:spcPct val="100000"/>
              </a:lnSpc>
              <a:spcBef>
                <a:spcPts val="600"/>
              </a:spcBef>
              <a:spcAft>
                <a:spcPts val="200"/>
              </a:spcAft>
              <a:buClrTx/>
              <a:buSzTx/>
              <a:buFont typeface="Arial" panose="020B0604020202020204" pitchFamily="34" charset="0"/>
              <a:buChar char="•"/>
              <a:tabLst/>
              <a:defRPr/>
            </a:pPr>
            <a:r>
              <a:rPr lang="en-US" sz="3000" b="1">
                <a:solidFill>
                  <a:srgbClr val="003399"/>
                </a:solidFill>
                <a:highlight>
                  <a:srgbClr val="C0C0C0"/>
                </a:highlight>
                <a:latin typeface="Calibri" panose="020F0502020204030204"/>
              </a:rPr>
              <a:t>Missing Students</a:t>
            </a:r>
            <a:endParaRPr kumimoji="0" lang="en-US" sz="3000" b="1" i="0" u="none" strike="noStrike" kern="1200" cap="none" spc="0" normalizeH="0" baseline="0" noProof="0">
              <a:ln>
                <a:noFill/>
              </a:ln>
              <a:solidFill>
                <a:srgbClr val="003399"/>
              </a:solidFill>
              <a:effectLst/>
              <a:highlight>
                <a:srgbClr val="C0C0C0"/>
              </a:highlight>
              <a:uLnTx/>
              <a:uFillTx/>
              <a:latin typeface="Calibri" panose="020F0502020204030204"/>
              <a:ea typeface="+mj-ea"/>
              <a:cs typeface="+mj-cs"/>
            </a:endParaRPr>
          </a:p>
          <a:p>
            <a:pPr marL="457200" marR="0" lvl="0" indent="-457200" algn="l" defTabSz="914400" rtl="0" eaLnBrk="1" fontAlgn="auto" latinLnBrk="0" hangingPunct="1">
              <a:lnSpc>
                <a:spcPct val="100000"/>
              </a:lnSpc>
              <a:spcBef>
                <a:spcPts val="600"/>
              </a:spcBef>
              <a:spcAft>
                <a:spcPts val="200"/>
              </a:spcAft>
              <a:buClrTx/>
              <a:buSzTx/>
              <a:buFont typeface="Arial" panose="020B0604020202020204" pitchFamily="34" charset="0"/>
              <a:buChar char="•"/>
              <a:tabLst/>
              <a:defRPr/>
            </a:pPr>
            <a:r>
              <a:rPr lang="en-US" sz="3000" b="1">
                <a:solidFill>
                  <a:srgbClr val="FF0000"/>
                </a:solidFill>
                <a:highlight>
                  <a:srgbClr val="C0C0C0"/>
                </a:highlight>
                <a:latin typeface="Calibri" panose="020F0502020204030204"/>
              </a:rPr>
              <a:t>Hazing Prevention and Response</a:t>
            </a:r>
            <a:endParaRPr kumimoji="0" lang="en-US" sz="3000" b="1" i="0" u="none" strike="noStrike" kern="1200" cap="none" spc="0" normalizeH="0" baseline="0" noProof="0">
              <a:ln>
                <a:noFill/>
              </a:ln>
              <a:solidFill>
                <a:srgbClr val="FF0000"/>
              </a:solidFill>
              <a:effectLst/>
              <a:highlight>
                <a:srgbClr val="C0C0C0"/>
              </a:highlight>
              <a:uLnTx/>
              <a:uFillTx/>
              <a:latin typeface="Calibri" panose="020F0502020204030204"/>
              <a:ea typeface="+mj-ea"/>
              <a:cs typeface="+mj-cs"/>
            </a:endParaRPr>
          </a:p>
          <a:p>
            <a:pPr marL="457200" marR="0" lvl="0" indent="-457200" algn="l" defTabSz="914400" rtl="0" eaLnBrk="1" fontAlgn="auto" latinLnBrk="0" hangingPunct="1">
              <a:lnSpc>
                <a:spcPct val="100000"/>
              </a:lnSpc>
              <a:spcBef>
                <a:spcPts val="600"/>
              </a:spcBef>
              <a:spcAft>
                <a:spcPts val="200"/>
              </a:spcAft>
              <a:buClrTx/>
              <a:buSzTx/>
              <a:buFont typeface="Arial" panose="020B0604020202020204" pitchFamily="34" charset="0"/>
              <a:buChar char="•"/>
              <a:tabLst/>
              <a:defRPr/>
            </a:pPr>
            <a:r>
              <a:rPr kumimoji="0" lang="en-US" sz="3000" b="1" i="0" u="none" strike="noStrike" kern="1200" cap="none" spc="0" normalizeH="0" baseline="0" noProof="0">
                <a:ln>
                  <a:noFill/>
                </a:ln>
                <a:solidFill>
                  <a:srgbClr val="003399"/>
                </a:solidFill>
                <a:effectLst/>
                <a:highlight>
                  <a:srgbClr val="C0C0C0"/>
                </a:highlight>
                <a:uLnTx/>
                <a:uFillTx/>
                <a:latin typeface="Calibri" panose="020F0502020204030204"/>
                <a:ea typeface="+mj-ea"/>
                <a:cs typeface="+mj-cs"/>
              </a:rPr>
              <a:t>Effort Reporting</a:t>
            </a:r>
          </a:p>
          <a:p>
            <a:pPr marL="457200" marR="0" lvl="0" indent="-457200" algn="l" defTabSz="914400" rtl="0" eaLnBrk="1" fontAlgn="auto" latinLnBrk="0" hangingPunct="1">
              <a:lnSpc>
                <a:spcPct val="100000"/>
              </a:lnSpc>
              <a:spcBef>
                <a:spcPts val="600"/>
              </a:spcBef>
              <a:spcAft>
                <a:spcPts val="200"/>
              </a:spcAft>
              <a:buClrTx/>
              <a:buSzTx/>
              <a:buFont typeface="Arial" panose="020B0604020202020204" pitchFamily="34" charset="0"/>
              <a:buChar char="•"/>
              <a:tabLst/>
              <a:defRPr/>
            </a:pPr>
            <a:r>
              <a:rPr lang="en-US" sz="3000" b="1">
                <a:solidFill>
                  <a:srgbClr val="FF0000"/>
                </a:solidFill>
                <a:highlight>
                  <a:srgbClr val="C0C0C0"/>
                </a:highlight>
                <a:latin typeface="Calibri" panose="020F0502020204030204"/>
              </a:rPr>
              <a:t>Student Travel</a:t>
            </a:r>
            <a:endParaRPr kumimoji="0" lang="en-US" sz="3000" b="1" i="0" u="none" strike="noStrike" kern="1200" cap="none" spc="0" normalizeH="0" baseline="0" noProof="0">
              <a:ln>
                <a:noFill/>
              </a:ln>
              <a:solidFill>
                <a:srgbClr val="FF0000"/>
              </a:solidFill>
              <a:effectLst/>
              <a:highlight>
                <a:srgbClr val="C0C0C0"/>
              </a:highlight>
              <a:uLnTx/>
              <a:uFillTx/>
              <a:latin typeface="Calibri" panose="020F0502020204030204"/>
              <a:ea typeface="+mj-ea"/>
              <a:cs typeface="+mj-cs"/>
            </a:endParaRPr>
          </a:p>
          <a:p>
            <a:pPr marL="457200" marR="0" lvl="0" indent="-457200" algn="l" defTabSz="914400" rtl="0" eaLnBrk="1" fontAlgn="auto" latinLnBrk="0" hangingPunct="1">
              <a:lnSpc>
                <a:spcPct val="100000"/>
              </a:lnSpc>
              <a:spcBef>
                <a:spcPts val="600"/>
              </a:spcBef>
              <a:spcAft>
                <a:spcPts val="200"/>
              </a:spcAft>
              <a:buClrTx/>
              <a:buSzTx/>
              <a:buFont typeface="Arial" panose="020B0604020202020204" pitchFamily="34" charset="0"/>
              <a:buChar char="•"/>
              <a:tabLst/>
              <a:defRPr/>
            </a:pPr>
            <a:r>
              <a:rPr lang="en-US" sz="3000" b="1">
                <a:solidFill>
                  <a:srgbClr val="003399"/>
                </a:solidFill>
                <a:highlight>
                  <a:srgbClr val="C0C0C0"/>
                </a:highlight>
                <a:latin typeface="Calibri" panose="020F0502020204030204"/>
              </a:rPr>
              <a:t>Signs, Posters, Banners, Flyers and Chalking on Campus</a:t>
            </a:r>
            <a:endParaRPr kumimoji="0" lang="en-US" sz="3000" b="1" i="0" u="none" strike="noStrike" kern="1200" cap="none" spc="0" normalizeH="0" baseline="0" noProof="0">
              <a:ln>
                <a:noFill/>
              </a:ln>
              <a:solidFill>
                <a:srgbClr val="003399"/>
              </a:solidFill>
              <a:effectLst/>
              <a:highlight>
                <a:srgbClr val="C0C0C0"/>
              </a:highlight>
              <a:uLnTx/>
              <a:uFillTx/>
              <a:latin typeface="Calibri" panose="020F0502020204030204"/>
              <a:ea typeface="+mj-ea"/>
              <a:cs typeface="+mj-cs"/>
            </a:endParaRPr>
          </a:p>
          <a:p>
            <a:pPr marR="0" lvl="0" algn="l" defTabSz="914400" rtl="0" eaLnBrk="1" fontAlgn="auto" latinLnBrk="0" hangingPunct="1">
              <a:lnSpc>
                <a:spcPct val="100000"/>
              </a:lnSpc>
              <a:spcBef>
                <a:spcPts val="600"/>
              </a:spcBef>
              <a:spcAft>
                <a:spcPts val="200"/>
              </a:spcAft>
              <a:buClrTx/>
              <a:buSzTx/>
              <a:tabLst/>
              <a:defRPr/>
            </a:pPr>
            <a:endParaRPr kumimoji="0" lang="en-US" sz="3000" b="1" i="0" u="none" strike="noStrike" kern="1200" cap="none" spc="0" normalizeH="0" baseline="0" noProof="0">
              <a:ln>
                <a:noFill/>
              </a:ln>
              <a:solidFill>
                <a:srgbClr val="FF0000"/>
              </a:solidFill>
              <a:effectLst/>
              <a:highlight>
                <a:srgbClr val="C0C0C0"/>
              </a:highlight>
              <a:uLnTx/>
              <a:uFillTx/>
              <a:latin typeface="Calibri" panose="020F0502020204030204"/>
              <a:ea typeface="+mj-ea"/>
              <a:cs typeface="+mj-cs"/>
            </a:endParaRPr>
          </a:p>
          <a:p>
            <a:pPr marL="457200" marR="0" lvl="0" indent="-457200" algn="l" defTabSz="914400" rtl="0" eaLnBrk="1" fontAlgn="auto" latinLnBrk="0" hangingPunct="1">
              <a:lnSpc>
                <a:spcPct val="100000"/>
              </a:lnSpc>
              <a:spcBef>
                <a:spcPts val="600"/>
              </a:spcBef>
              <a:spcAft>
                <a:spcPts val="200"/>
              </a:spcAft>
              <a:buClrTx/>
              <a:buSzTx/>
              <a:buFont typeface="Arial" panose="020B0604020202020204" pitchFamily="34" charset="0"/>
              <a:buChar char="•"/>
              <a:tabLst/>
              <a:defRPr/>
            </a:pPr>
            <a:endParaRPr kumimoji="0" lang="en-US" sz="3000" b="1" i="0" u="none" strike="noStrike" kern="1200" cap="none" spc="0" normalizeH="0" baseline="0" noProof="0">
              <a:ln>
                <a:noFill/>
              </a:ln>
              <a:solidFill>
                <a:srgbClr val="5B9BD5">
                  <a:lumMod val="60000"/>
                  <a:lumOff val="40000"/>
                </a:srgbClr>
              </a:solidFill>
              <a:effectLst/>
              <a:highlight>
                <a:srgbClr val="0232CA"/>
              </a:highlight>
              <a:uLnTx/>
              <a:uFillTx/>
              <a:latin typeface="Calibri" panose="020F0502020204030204"/>
              <a:ea typeface="+mj-ea"/>
              <a:cs typeface="+mj-cs"/>
            </a:endParaRPr>
          </a:p>
        </p:txBody>
      </p:sp>
      <p:pic>
        <p:nvPicPr>
          <p:cNvPr id="3" name="Picture 2">
            <a:extLst>
              <a:ext uri="{FF2B5EF4-FFF2-40B4-BE49-F238E27FC236}">
                <a16:creationId xmlns:a16="http://schemas.microsoft.com/office/drawing/2014/main" id="{B56C9485-BBC6-F752-CBBE-6FBC7889569E}"/>
              </a:ext>
            </a:extLst>
          </p:cNvPr>
          <p:cNvPicPr>
            <a:picLocks noChangeAspect="1"/>
          </p:cNvPicPr>
          <p:nvPr/>
        </p:nvPicPr>
        <p:blipFill rotWithShape="1">
          <a:blip r:embed="rId2">
            <a:extLst>
              <a:ext uri="{28A0092B-C50C-407E-A947-70E740481C1C}">
                <a14:useLocalDpi xmlns:a14="http://schemas.microsoft.com/office/drawing/2010/main" val="0"/>
              </a:ext>
            </a:extLst>
          </a:blip>
          <a:srcRect r="39840"/>
          <a:stretch/>
        </p:blipFill>
        <p:spPr>
          <a:xfrm>
            <a:off x="221033" y="6151338"/>
            <a:ext cx="1406431" cy="553499"/>
          </a:xfrm>
          <a:prstGeom prst="rect">
            <a:avLst/>
          </a:prstGeom>
        </p:spPr>
      </p:pic>
    </p:spTree>
    <p:extLst>
      <p:ext uri="{BB962C8B-B14F-4D97-AF65-F5344CB8AC3E}">
        <p14:creationId xmlns:p14="http://schemas.microsoft.com/office/powerpoint/2010/main" val="777186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29" y="0"/>
            <a:ext cx="3374521" cy="6858000"/>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t>WHERE TO FIND THESE POLICIES</a:t>
            </a:r>
          </a:p>
        </p:txBody>
      </p:sp>
      <p:sp>
        <p:nvSpPr>
          <p:cNvPr id="7" name="Title 1"/>
          <p:cNvSpPr txBox="1">
            <a:spLocks/>
          </p:cNvSpPr>
          <p:nvPr/>
        </p:nvSpPr>
        <p:spPr>
          <a:xfrm>
            <a:off x="1" y="499237"/>
            <a:ext cx="3023616" cy="46582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en-US" b="1">
                <a:solidFill>
                  <a:schemeClr val="bg1"/>
                </a:solidFill>
              </a:rPr>
            </a:br>
            <a:endParaRPr lang="en-US" b="1" cap="all">
              <a:solidFill>
                <a:schemeClr val="bg1"/>
              </a:solidFill>
            </a:endParaRPr>
          </a:p>
        </p:txBody>
      </p:sp>
      <p:sp>
        <p:nvSpPr>
          <p:cNvPr id="6" name="Content Placeholder 2"/>
          <p:cNvSpPr>
            <a:spLocks noGrp="1"/>
          </p:cNvSpPr>
          <p:nvPr>
            <p:ph idx="1"/>
          </p:nvPr>
        </p:nvSpPr>
        <p:spPr>
          <a:xfrm>
            <a:off x="3901439" y="737937"/>
            <a:ext cx="7760677" cy="5422706"/>
          </a:xfrm>
        </p:spPr>
        <p:txBody>
          <a:bodyPr>
            <a:normAutofit/>
          </a:bodyPr>
          <a:lstStyle/>
          <a:p>
            <a:pPr marL="0" marR="0" indent="0">
              <a:spcBef>
                <a:spcPts val="0"/>
              </a:spcBef>
              <a:spcAft>
                <a:spcPts val="0"/>
              </a:spcAft>
              <a:buNone/>
            </a:pP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spcBef>
                <a:spcPts val="0"/>
              </a:spcBef>
              <a:spcAft>
                <a:spcPts val="0"/>
              </a:spcAft>
              <a:buNone/>
            </a:pP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spcBef>
                <a:spcPts val="0"/>
              </a:spcBef>
              <a:spcAft>
                <a:spcPts val="0"/>
              </a:spcAft>
              <a:buNone/>
            </a:pP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marL="0" marR="0" indent="0" algn="ctr">
              <a:spcBef>
                <a:spcPts val="0"/>
              </a:spcBef>
              <a:spcAft>
                <a:spcPts val="0"/>
              </a:spcAft>
              <a:buNone/>
            </a:pPr>
            <a:r>
              <a:rPr lang="en-US" kern="100" dirty="0">
                <a:effectLst/>
                <a:latin typeface="Calibri" panose="020F0502020204030204" pitchFamily="34" charset="0"/>
                <a:ea typeface="Calibri" panose="020F0502020204030204" pitchFamily="34" charset="0"/>
                <a:cs typeface="Times New Roman" panose="02020603050405020304" pitchFamily="18" charset="0"/>
              </a:rPr>
              <a:t>CSU Pueblo Website:</a:t>
            </a:r>
          </a:p>
          <a:p>
            <a:pPr marL="0" marR="0" indent="0" algn="ctr">
              <a:spcBef>
                <a:spcPts val="0"/>
              </a:spcBef>
              <a:spcAft>
                <a:spcPts val="0"/>
              </a:spcAft>
              <a:buNone/>
            </a:pP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r>
              <a:rPr lang="en-US" u="sng" kern="100" dirty="0">
                <a:effectLst/>
                <a:latin typeface="Calibri" panose="020F0502020204030204" pitchFamily="34" charset="0"/>
                <a:ea typeface="Calibri" panose="020F0502020204030204" pitchFamily="34" charset="0"/>
                <a:cs typeface="Times New Roman" panose="02020603050405020304" pitchFamily="18" charset="0"/>
              </a:rPr>
              <a:t>https://www.csupueblo.edu/policy-library/index.html</a:t>
            </a:r>
            <a:endParaRPr lang="en-US" dirty="0"/>
          </a:p>
          <a:p>
            <a:pPr marL="0" indent="0">
              <a:buNone/>
            </a:pPr>
            <a:endParaRPr lang="en-US" dirty="0"/>
          </a:p>
        </p:txBody>
      </p:sp>
      <p:pic>
        <p:nvPicPr>
          <p:cNvPr id="3" name="Picture 2">
            <a:extLst>
              <a:ext uri="{FF2B5EF4-FFF2-40B4-BE49-F238E27FC236}">
                <a16:creationId xmlns:a16="http://schemas.microsoft.com/office/drawing/2014/main" id="{ECBCAFA7-FA83-514C-81E8-53D9BDDFCF66}"/>
              </a:ext>
            </a:extLst>
          </p:cNvPr>
          <p:cNvPicPr>
            <a:picLocks noChangeAspect="1"/>
          </p:cNvPicPr>
          <p:nvPr/>
        </p:nvPicPr>
        <p:blipFill rotWithShape="1">
          <a:blip r:embed="rId2">
            <a:extLst>
              <a:ext uri="{28A0092B-C50C-407E-A947-70E740481C1C}">
                <a14:useLocalDpi xmlns:a14="http://schemas.microsoft.com/office/drawing/2010/main" val="0"/>
              </a:ext>
            </a:extLst>
          </a:blip>
          <a:srcRect r="39840"/>
          <a:stretch/>
        </p:blipFill>
        <p:spPr>
          <a:xfrm>
            <a:off x="221033" y="6151338"/>
            <a:ext cx="1406431" cy="553499"/>
          </a:xfrm>
          <a:prstGeom prst="rect">
            <a:avLst/>
          </a:prstGeom>
        </p:spPr>
      </p:pic>
    </p:spTree>
    <p:extLst>
      <p:ext uri="{BB962C8B-B14F-4D97-AF65-F5344CB8AC3E}">
        <p14:creationId xmlns:p14="http://schemas.microsoft.com/office/powerpoint/2010/main" val="1021235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29" y="0"/>
            <a:ext cx="12201528" cy="1065402"/>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chemeClr val="bg1"/>
                </a:solidFill>
              </a:rPr>
              <a:t>Construction Project Approvals </a:t>
            </a:r>
          </a:p>
        </p:txBody>
      </p:sp>
      <p:sp>
        <p:nvSpPr>
          <p:cNvPr id="7" name="Title 1"/>
          <p:cNvSpPr txBox="1">
            <a:spLocks/>
          </p:cNvSpPr>
          <p:nvPr/>
        </p:nvSpPr>
        <p:spPr>
          <a:xfrm>
            <a:off x="1" y="499237"/>
            <a:ext cx="3023616" cy="46582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en-US" b="1">
                <a:solidFill>
                  <a:schemeClr val="bg1"/>
                </a:solidFill>
              </a:rPr>
            </a:br>
            <a:endParaRPr lang="en-US" b="1" cap="all">
              <a:solidFill>
                <a:schemeClr val="bg1"/>
              </a:solidFill>
            </a:endParaRPr>
          </a:p>
        </p:txBody>
      </p:sp>
      <p:sp>
        <p:nvSpPr>
          <p:cNvPr id="6" name="Content Placeholder 2"/>
          <p:cNvSpPr>
            <a:spLocks noGrp="1"/>
          </p:cNvSpPr>
          <p:nvPr>
            <p:ph idx="1"/>
          </p:nvPr>
        </p:nvSpPr>
        <p:spPr>
          <a:xfrm>
            <a:off x="532819" y="1291906"/>
            <a:ext cx="11116832" cy="5377342"/>
          </a:xfrm>
        </p:spPr>
        <p:txBody>
          <a:bodyPr vert="horz" lIns="91440" tIns="45720" rIns="91440" bIns="45720" rtlCol="0" anchor="t">
            <a:normAutofit fontScale="85000" lnSpcReduction="20000"/>
          </a:bodyPr>
          <a:lstStyle/>
          <a:p>
            <a:pPr marL="0" indent="0" algn="l" fontAlgn="base">
              <a:buNone/>
            </a:pPr>
            <a:endParaRPr lang="en-US" sz="500" dirty="0">
              <a:solidFill>
                <a:srgbClr val="FF0000"/>
              </a:solidFill>
              <a:latin typeface="Lato" panose="020F0502020204030203" pitchFamily="34" charset="0"/>
            </a:endParaRPr>
          </a:p>
          <a:p>
            <a:pPr marL="0" marR="0" lvl="0" indent="0" algn="l" defTabSz="914400" rtl="0" eaLnBrk="1" fontAlgn="base" latinLnBrk="0" hangingPunct="1">
              <a:lnSpc>
                <a:spcPct val="90000"/>
              </a:lnSpc>
              <a:spcBef>
                <a:spcPts val="1200"/>
              </a:spcBef>
              <a:spcAft>
                <a:spcPts val="0"/>
              </a:spcAft>
              <a:buClrTx/>
              <a:buSzTx/>
              <a:buFont typeface="Arial" panose="020B0604020202020204" pitchFamily="34" charset="0"/>
              <a:buNone/>
              <a:tabLst/>
              <a:defRPr/>
            </a:pPr>
            <a:r>
              <a:rPr kumimoji="0" lang="en-US" sz="19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POLICY STATEMENT:</a:t>
            </a:r>
            <a:r>
              <a:rPr kumimoji="0" lang="en-US" sz="18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 </a:t>
            </a:r>
          </a:p>
          <a:p>
            <a:pPr marL="0" marR="0" lvl="0" indent="0" algn="l" defTabSz="914400" rtl="0" eaLnBrk="1" fontAlgn="base" latinLnBrk="0" hangingPunct="1">
              <a:lnSpc>
                <a:spcPct val="120000"/>
              </a:lnSpc>
              <a:spcAft>
                <a:spcPts val="0"/>
              </a:spcAft>
              <a:buClrTx/>
              <a:buSzTx/>
              <a:buFont typeface="Arial" panose="020B0604020202020204" pitchFamily="34" charset="0"/>
              <a:buNone/>
              <a:tabLst/>
              <a:defRPr/>
            </a:pPr>
            <a:r>
              <a:rPr lang="en-US" sz="1900" dirty="0">
                <a:latin typeface="Lato" panose="020F0502020204030203" pitchFamily="34" charset="0"/>
              </a:rPr>
              <a:t>All departments/units must contact Facilities for any type of construction project in their area – this includes purchase of land or building, construction, remodeling, renovation or demolition of any kind, site improvement of any kind, including services such as electrical, painting, plumbing, flooring, removal of mechanical systems, paving, and concrete work.</a:t>
            </a:r>
          </a:p>
          <a:p>
            <a:pPr marL="457200" marR="0" lvl="1" indent="0" algn="l" defTabSz="914400" rtl="0" eaLnBrk="1" fontAlgn="base" latinLnBrk="0" hangingPunct="1">
              <a:lnSpc>
                <a:spcPct val="90000"/>
              </a:lnSpc>
              <a:spcBef>
                <a:spcPts val="600"/>
              </a:spcBef>
              <a:spcAft>
                <a:spcPts val="0"/>
              </a:spcAft>
              <a:buClrTx/>
              <a:buSzTx/>
              <a:buNone/>
              <a:tabLst/>
              <a:defRPr/>
            </a:pPr>
            <a:endParaRPr kumimoji="0" lang="en-US" sz="14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9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WHY SHOULD YOU CARE? </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900" dirty="0">
                <a:latin typeface="Lato" panose="020F0502020204030203" pitchFamily="34" charset="0"/>
              </a:rPr>
              <a:t>Anyone wanting to make changes to their areas must work with facilities</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900" dirty="0">
                <a:latin typeface="Lato" panose="020F0502020204030203" pitchFamily="34" charset="0"/>
              </a:rPr>
              <a:t>There are several laws, regulations and policies that govern state facilities, procurement of services and labor</a:t>
            </a:r>
            <a:endParaRPr kumimoji="0" lang="en-US" sz="1900" b="0" i="0" u="none" strike="noStrike" kern="1200" cap="none" spc="0" normalizeH="0" baseline="0" noProof="0" dirty="0">
              <a:ln>
                <a:noFill/>
              </a:ln>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900" b="0" i="0" u="none" strike="noStrike" kern="1200" cap="none" spc="0" normalizeH="0" baseline="0" noProof="0" dirty="0">
                <a:ln>
                  <a:noFill/>
                </a:ln>
                <a:effectLst/>
                <a:uLnTx/>
                <a:uFillTx/>
                <a:latin typeface="Lato" panose="020F0502020204030203" pitchFamily="34" charset="0"/>
                <a:ea typeface="+mn-ea"/>
                <a:cs typeface="+mn-cs"/>
              </a:rPr>
              <a:t>Procuring services with out approval may result in you being personally liable for costs and damages</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endParaRPr kumimoji="0" lang="en-US" sz="1900" b="0" i="0" u="none" strike="noStrike" kern="1200" cap="none" spc="0" normalizeH="0" baseline="0" noProof="0" dirty="0">
              <a:ln>
                <a:noFill/>
              </a:ln>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9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PROCEDURES: </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900" dirty="0">
                <a:latin typeface="Lato" panose="020F0502020204030203" pitchFamily="34" charset="0"/>
              </a:rPr>
              <a:t>Contact Facilities management </a:t>
            </a:r>
            <a:r>
              <a:rPr lang="en-US" sz="1900" b="1" dirty="0">
                <a:latin typeface="Lato" panose="020F0502020204030203" pitchFamily="34" charset="0"/>
              </a:rPr>
              <a:t>PRIOR</a:t>
            </a:r>
            <a:r>
              <a:rPr lang="en-US" sz="1900" dirty="0">
                <a:latin typeface="Lato" panose="020F0502020204030203" pitchFamily="34" charset="0"/>
              </a:rPr>
              <a:t> to any changes in your area</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900" dirty="0">
                <a:latin typeface="Lato" panose="020F0502020204030203" pitchFamily="34" charset="0"/>
              </a:rPr>
              <a:t>Facilities will determine the reviews and approval required and the appropriate entity to do the work</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endParaRPr kumimoji="0" lang="en-US" sz="1900" b="0" i="0" u="none" strike="noStrike" kern="1200" cap="none" spc="0" normalizeH="0" baseline="0" noProof="0" dirty="0">
              <a:ln>
                <a:noFill/>
              </a:ln>
              <a:solidFill>
                <a:srgbClr val="FF0000"/>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9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WHO TO CONTACT:</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900" dirty="0">
                <a:latin typeface="Lato" panose="020F0502020204030203" pitchFamily="34" charset="0"/>
              </a:rPr>
              <a:t>Facilities Management</a:t>
            </a:r>
            <a:endParaRPr kumimoji="0" lang="en-US" sz="1900" b="0" i="0" u="none" strike="noStrike" kern="1200" cap="none" spc="0" normalizeH="0" baseline="0" noProof="0" dirty="0">
              <a:ln>
                <a:noFill/>
              </a:ln>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7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 </a:t>
            </a:r>
          </a:p>
          <a:p>
            <a:pPr marL="0" indent="0">
              <a:buNone/>
            </a:pPr>
            <a:endParaRPr lang="en-US" dirty="0"/>
          </a:p>
        </p:txBody>
      </p:sp>
    </p:spTree>
    <p:extLst>
      <p:ext uri="{BB962C8B-B14F-4D97-AF65-F5344CB8AC3E}">
        <p14:creationId xmlns:p14="http://schemas.microsoft.com/office/powerpoint/2010/main" val="329153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29" y="0"/>
            <a:ext cx="12201528" cy="1065402"/>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chemeClr val="bg1"/>
                </a:solidFill>
              </a:rPr>
              <a:t>Surplus Property</a:t>
            </a:r>
          </a:p>
        </p:txBody>
      </p:sp>
      <p:sp>
        <p:nvSpPr>
          <p:cNvPr id="7" name="Title 1"/>
          <p:cNvSpPr txBox="1">
            <a:spLocks/>
          </p:cNvSpPr>
          <p:nvPr/>
        </p:nvSpPr>
        <p:spPr>
          <a:xfrm>
            <a:off x="1" y="499237"/>
            <a:ext cx="3023616" cy="46582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en-US" b="1">
                <a:solidFill>
                  <a:schemeClr val="bg1"/>
                </a:solidFill>
              </a:rPr>
            </a:br>
            <a:endParaRPr lang="en-US" b="1" cap="all">
              <a:solidFill>
                <a:schemeClr val="bg1"/>
              </a:solidFill>
            </a:endParaRPr>
          </a:p>
        </p:txBody>
      </p:sp>
      <p:sp>
        <p:nvSpPr>
          <p:cNvPr id="6" name="Content Placeholder 2"/>
          <p:cNvSpPr>
            <a:spLocks noGrp="1"/>
          </p:cNvSpPr>
          <p:nvPr>
            <p:ph idx="1"/>
          </p:nvPr>
        </p:nvSpPr>
        <p:spPr>
          <a:xfrm>
            <a:off x="532819" y="1480658"/>
            <a:ext cx="11116832" cy="5377342"/>
          </a:xfrm>
        </p:spPr>
        <p:txBody>
          <a:bodyPr>
            <a:normAutofit fontScale="47500" lnSpcReduction="20000"/>
          </a:bodyPr>
          <a:lstStyle/>
          <a:p>
            <a:pPr marL="0" marR="0" lvl="0" indent="0" algn="l" defTabSz="914400" rtl="0" eaLnBrk="1" fontAlgn="base" latinLnBrk="0" hangingPunct="1">
              <a:lnSpc>
                <a:spcPct val="90000"/>
              </a:lnSpc>
              <a:spcBef>
                <a:spcPts val="1200"/>
              </a:spcBef>
              <a:spcAft>
                <a:spcPts val="0"/>
              </a:spcAft>
              <a:buClrTx/>
              <a:buSzTx/>
              <a:buFont typeface="Arial" panose="020B0604020202020204" pitchFamily="34" charset="0"/>
              <a:buNone/>
              <a:tabLst/>
              <a:defRPr/>
            </a:pPr>
            <a:r>
              <a:rPr kumimoji="0" lang="en-US" sz="29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POLICY STATEMENT: </a:t>
            </a:r>
            <a:endParaRPr lang="en-US" sz="2900" dirty="0">
              <a:solidFill>
                <a:srgbClr val="FF0000"/>
              </a:solidFill>
              <a:latin typeface="Lato" panose="020F0502020204030203" pitchFamily="34" charset="0"/>
            </a:endParaRPr>
          </a:p>
          <a:p>
            <a:pPr marL="0" marR="0" lvl="0" indent="0" algn="l" defTabSz="914400" rtl="0" eaLnBrk="1" fontAlgn="base" latinLnBrk="0" hangingPunct="1">
              <a:lnSpc>
                <a:spcPct val="120000"/>
              </a:lnSpc>
              <a:spcAft>
                <a:spcPts val="0"/>
              </a:spcAft>
              <a:buClrTx/>
              <a:buSzTx/>
              <a:buFont typeface="Arial" panose="020B0604020202020204" pitchFamily="34" charset="0"/>
              <a:buNone/>
              <a:tabLst/>
              <a:defRPr/>
            </a:pPr>
            <a:r>
              <a:rPr kumimoji="0" lang="en-US" sz="2900" b="0" i="0" u="none" strike="noStrike" kern="1200" cap="none" spc="0" normalizeH="0" baseline="0" noProof="0" dirty="0">
                <a:ln>
                  <a:noFill/>
                </a:ln>
                <a:effectLst/>
                <a:uLnTx/>
                <a:uFillTx/>
                <a:latin typeface="Lato" panose="020F0502020204030203" pitchFamily="34" charset="0"/>
                <a:ea typeface="+mn-ea"/>
                <a:cs typeface="+mn-cs"/>
              </a:rPr>
              <a:t>All surplus property belongs to the University and must be disposed of properly – it may not be sold, traded in, salvaged, scrapped, donated or otherwise disposed without prior approval of FM. This includes all tangible assets such as equipment, construction and trade materials, tools, supplies, furniture, course materials, textbooks, vehicles, computers, storage devices, cell phones, recyclables and trash.</a:t>
            </a:r>
          </a:p>
          <a:p>
            <a:pPr marL="457200" marR="0" lvl="1" indent="0" algn="l" defTabSz="914400" rtl="0" eaLnBrk="1" fontAlgn="base" latinLnBrk="0" hangingPunct="1">
              <a:lnSpc>
                <a:spcPct val="90000"/>
              </a:lnSpc>
              <a:spcBef>
                <a:spcPts val="600"/>
              </a:spcBef>
              <a:spcAft>
                <a:spcPts val="0"/>
              </a:spcAft>
              <a:buClrTx/>
              <a:buSzTx/>
              <a:buNone/>
              <a:tabLst/>
              <a:defRPr/>
            </a:pPr>
            <a:endParaRPr kumimoji="0" lang="en-US" sz="29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29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WHY SHOULD YOU CARE?</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2900" dirty="0">
                <a:latin typeface="Lato" panose="020F0502020204030203" pitchFamily="34" charset="0"/>
              </a:rPr>
              <a:t>We all have surplus property at some time – proper disposal is required for accountability, safety, confidentiality, accounting </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2900" b="0" i="0" u="none" strike="noStrike" kern="1200" cap="none" spc="0" normalizeH="0" baseline="0" noProof="0" dirty="0">
                <a:ln>
                  <a:noFill/>
                </a:ln>
                <a:effectLst/>
                <a:uLnTx/>
                <a:uFillTx/>
                <a:latin typeface="Lato" panose="020F0502020204030203" pitchFamily="34" charset="0"/>
                <a:ea typeface="+mn-ea"/>
                <a:cs typeface="+mn-cs"/>
              </a:rPr>
              <a:t>Taking of surplus property </a:t>
            </a:r>
            <a:r>
              <a:rPr lang="en-US" sz="2900" dirty="0">
                <a:latin typeface="Lato" panose="020F0502020204030203" pitchFamily="34" charset="0"/>
              </a:rPr>
              <a:t>is theft</a:t>
            </a:r>
            <a:endParaRPr kumimoji="0" lang="en-US" sz="2900" b="0" i="0" u="none" strike="noStrike" kern="1200" cap="none" spc="0" normalizeH="0" baseline="0" noProof="0" dirty="0">
              <a:ln>
                <a:noFill/>
              </a:ln>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endParaRPr kumimoji="0" lang="en-US" sz="2900" b="0" i="0" u="none" strike="noStrike" kern="1200" cap="none" spc="0" normalizeH="0" baseline="0" noProof="0" dirty="0">
              <a:ln>
                <a:noFill/>
              </a:ln>
              <a:solidFill>
                <a:srgbClr val="FF0000"/>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29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PROCEDURES: </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2900" b="0" i="0" u="none" strike="noStrike" kern="1200" cap="none" spc="0" normalizeH="0" baseline="0" noProof="0" dirty="0">
                <a:ln>
                  <a:noFill/>
                </a:ln>
                <a:effectLst/>
                <a:uLnTx/>
                <a:uFillTx/>
                <a:latin typeface="Lato" panose="020F0502020204030203" pitchFamily="34" charset="0"/>
                <a:ea typeface="+mn-ea"/>
                <a:cs typeface="+mn-cs"/>
              </a:rPr>
              <a:t>Complete the Equipment Accountability and Change Request Form or contact Facilities directly</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2900" dirty="0">
                <a:latin typeface="Lato" panose="020F0502020204030203" pitchFamily="34" charset="0"/>
              </a:rPr>
              <a:t>Facilities will direct the appropriate disposal process – recycle, destruction, storage for other use, sale on state sites </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2900" b="0" i="0" u="none" strike="noStrike" kern="1200" cap="none" spc="0" normalizeH="0" baseline="0" noProof="0" dirty="0">
                <a:ln>
                  <a:noFill/>
                </a:ln>
                <a:effectLst/>
                <a:uLnTx/>
                <a:uFillTx/>
                <a:latin typeface="Lato" panose="020F0502020204030203" pitchFamily="34" charset="0"/>
                <a:ea typeface="+mn-ea"/>
                <a:cs typeface="+mn-cs"/>
              </a:rPr>
              <a:t>Hazardous Waste – EHS</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2900" b="0" i="0" u="none" strike="noStrike" kern="1200" cap="none" spc="0" normalizeH="0" baseline="0" noProof="0" dirty="0">
                <a:ln>
                  <a:noFill/>
                </a:ln>
                <a:effectLst/>
                <a:uLnTx/>
                <a:uFillTx/>
                <a:latin typeface="Lato" panose="020F0502020204030203" pitchFamily="34" charset="0"/>
                <a:ea typeface="+mn-ea"/>
                <a:cs typeface="+mn-cs"/>
              </a:rPr>
              <a:t>Electronics – IT</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29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OFM will make necessary accounting adjustments</a:t>
            </a:r>
          </a:p>
          <a:p>
            <a:pPr marL="457200" marR="0" lvl="1" indent="0" algn="l" defTabSz="914400" rtl="0" eaLnBrk="1" fontAlgn="base" latinLnBrk="0" hangingPunct="1">
              <a:lnSpc>
                <a:spcPct val="90000"/>
              </a:lnSpc>
              <a:spcBef>
                <a:spcPts val="500"/>
              </a:spcBef>
              <a:spcAft>
                <a:spcPts val="0"/>
              </a:spcAft>
              <a:buClrTx/>
              <a:buSzTx/>
              <a:buNone/>
              <a:tabLst/>
              <a:defRPr/>
            </a:pPr>
            <a:endParaRPr kumimoji="0" lang="en-US" sz="29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29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WHO TO CONTACT:</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2900" b="0" i="0" u="none" strike="noStrike" kern="1200" cap="none" spc="0" normalizeH="0" baseline="0" noProof="0" dirty="0">
                <a:ln>
                  <a:noFill/>
                </a:ln>
                <a:effectLst/>
                <a:uLnTx/>
                <a:uFillTx/>
                <a:latin typeface="Lato" panose="020F0502020204030203" pitchFamily="34" charset="0"/>
                <a:ea typeface="+mn-ea"/>
                <a:cs typeface="+mn-cs"/>
              </a:rPr>
              <a:t>Facilities Management – Environment Health and Safety - DoIT</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endParaRPr kumimoji="0" lang="en-US" sz="1900" b="0" i="0" u="none" strike="noStrike" kern="1200" cap="none" spc="0" normalizeH="0" baseline="0" noProof="0" dirty="0">
              <a:ln>
                <a:noFill/>
              </a:ln>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7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 </a:t>
            </a:r>
          </a:p>
          <a:p>
            <a:pPr marL="0" indent="0">
              <a:buNone/>
            </a:pPr>
            <a:endParaRPr lang="en-US" dirty="0"/>
          </a:p>
        </p:txBody>
      </p:sp>
    </p:spTree>
    <p:extLst>
      <p:ext uri="{BB962C8B-B14F-4D97-AF65-F5344CB8AC3E}">
        <p14:creationId xmlns:p14="http://schemas.microsoft.com/office/powerpoint/2010/main" val="2218986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29" y="0"/>
            <a:ext cx="12201528" cy="1065402"/>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chemeClr val="bg1"/>
                </a:solidFill>
              </a:rPr>
              <a:t>Accommodating Individuals with Disabilities</a:t>
            </a:r>
          </a:p>
        </p:txBody>
      </p:sp>
      <p:sp>
        <p:nvSpPr>
          <p:cNvPr id="7" name="Title 1"/>
          <p:cNvSpPr txBox="1">
            <a:spLocks/>
          </p:cNvSpPr>
          <p:nvPr/>
        </p:nvSpPr>
        <p:spPr>
          <a:xfrm>
            <a:off x="1" y="499237"/>
            <a:ext cx="3023616" cy="46582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en-US" b="1">
                <a:solidFill>
                  <a:schemeClr val="bg1"/>
                </a:solidFill>
              </a:rPr>
            </a:br>
            <a:endParaRPr lang="en-US" b="1" cap="all">
              <a:solidFill>
                <a:schemeClr val="bg1"/>
              </a:solidFill>
            </a:endParaRPr>
          </a:p>
        </p:txBody>
      </p:sp>
      <p:sp>
        <p:nvSpPr>
          <p:cNvPr id="6" name="Content Placeholder 2"/>
          <p:cNvSpPr>
            <a:spLocks noGrp="1"/>
          </p:cNvSpPr>
          <p:nvPr>
            <p:ph idx="1"/>
          </p:nvPr>
        </p:nvSpPr>
        <p:spPr>
          <a:xfrm>
            <a:off x="532819" y="1489048"/>
            <a:ext cx="11116832" cy="5377342"/>
          </a:xfrm>
        </p:spPr>
        <p:txBody>
          <a:bodyPr>
            <a:normAutofit fontScale="77500" lnSpcReduction="20000"/>
          </a:bodyPr>
          <a:lstStyle/>
          <a:p>
            <a:pPr marL="0" marR="0" lvl="0" indent="0" algn="l" defTabSz="914400" rtl="0" eaLnBrk="1" fontAlgn="base" latinLnBrk="0" hangingPunct="1">
              <a:lnSpc>
                <a:spcPct val="90000"/>
              </a:lnSpc>
              <a:spcBef>
                <a:spcPts val="1200"/>
              </a:spcBef>
              <a:spcAft>
                <a:spcPts val="0"/>
              </a:spcAft>
              <a:buClrTx/>
              <a:buSzTx/>
              <a:buFont typeface="Arial" panose="020B0604020202020204" pitchFamily="34" charset="0"/>
              <a:buNone/>
              <a:tabLst/>
              <a:defRPr/>
            </a:pPr>
            <a:r>
              <a:rPr kumimoji="0" lang="en-US" sz="17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POLICY STATEMENT: </a:t>
            </a:r>
          </a:p>
          <a:p>
            <a:pPr marL="0" marR="0" lvl="0" indent="0" algn="l" defTabSz="914400" rtl="0" eaLnBrk="1" fontAlgn="base" latinLnBrk="0" hangingPunct="1">
              <a:lnSpc>
                <a:spcPct val="120000"/>
              </a:lnSpc>
              <a:spcAft>
                <a:spcPts val="0"/>
              </a:spcAft>
              <a:buClrTx/>
              <a:buSzTx/>
              <a:buFont typeface="Arial" panose="020B0604020202020204" pitchFamily="34" charset="0"/>
              <a:buNone/>
              <a:tabLst/>
              <a:defRPr/>
            </a:pPr>
            <a:r>
              <a:rPr lang="en-US" sz="1700" dirty="0">
                <a:latin typeface="Lato" panose="020F0502020204030203" pitchFamily="34" charset="0"/>
              </a:rPr>
              <a:t>The University is committed to providing Equally Effective Access to its programs, services, facilities and benefits to all – discrimination based on disability is prohibited.</a:t>
            </a:r>
          </a:p>
          <a:p>
            <a:pPr marL="0" marR="0" lvl="0" indent="0" algn="l" defTabSz="914400" rtl="0" eaLnBrk="1" fontAlgn="base" latinLnBrk="0" hangingPunct="1">
              <a:lnSpc>
                <a:spcPct val="120000"/>
              </a:lnSpc>
              <a:spcAft>
                <a:spcPts val="0"/>
              </a:spcAft>
              <a:buClrTx/>
              <a:buSzTx/>
              <a:buFont typeface="Arial" panose="020B0604020202020204" pitchFamily="34" charset="0"/>
              <a:buNone/>
              <a:tabLst/>
              <a:defRPr/>
            </a:pPr>
            <a:r>
              <a:rPr kumimoji="0" lang="en-US" sz="1700" b="0" i="0" u="none" strike="noStrike" kern="1200" cap="none" spc="0" normalizeH="0" baseline="0" noProof="0" dirty="0">
                <a:ln>
                  <a:noFill/>
                </a:ln>
                <a:effectLst/>
                <a:uLnTx/>
                <a:uFillTx/>
                <a:latin typeface="Lato" panose="020F0502020204030203" pitchFamily="34" charset="0"/>
                <a:ea typeface="+mn-ea"/>
                <a:cs typeface="+mn-cs"/>
              </a:rPr>
              <a:t>Reasonable accommodation</a:t>
            </a:r>
            <a:r>
              <a:rPr lang="en-US" sz="1700" dirty="0">
                <a:latin typeface="Lato" panose="020F0502020204030203" pitchFamily="34" charset="0"/>
              </a:rPr>
              <a:t>s will be provided in accordance with law and regulation</a:t>
            </a:r>
            <a:endParaRPr kumimoji="0" lang="en-US" sz="1700" b="0" i="0" u="none" strike="noStrike" kern="1200" cap="none" spc="0" normalizeH="0" baseline="0" noProof="0" dirty="0">
              <a:ln>
                <a:noFill/>
              </a:ln>
              <a:effectLst/>
              <a:uLnTx/>
              <a:uFillTx/>
              <a:latin typeface="Lato" panose="020F0502020204030203" pitchFamily="34" charset="0"/>
              <a:ea typeface="+mn-ea"/>
              <a:cs typeface="+mn-cs"/>
            </a:endParaRPr>
          </a:p>
          <a:p>
            <a:pPr marL="685800" marR="0" lvl="1" indent="-228600" algn="l" defTabSz="914400" rtl="0" eaLnBrk="1" fontAlgn="base" latinLnBrk="0" hangingPunct="1">
              <a:lnSpc>
                <a:spcPct val="90000"/>
              </a:lnSpc>
              <a:spcBef>
                <a:spcPts val="600"/>
              </a:spcBef>
              <a:spcAft>
                <a:spcPts val="0"/>
              </a:spcAft>
              <a:buClrTx/>
              <a:buSzTx/>
              <a:buFont typeface="Wingdings" panose="05000000000000000000" pitchFamily="2" charset="2"/>
              <a:buChar char="Ø"/>
              <a:tabLst/>
              <a:defRPr/>
            </a:pPr>
            <a:endParaRPr kumimoji="0" lang="en-US" sz="17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7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WHY SHOULD YOU CARE? </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700" b="0" i="0" u="none" strike="noStrike" kern="1200" cap="none" spc="0" normalizeH="0" baseline="0" noProof="0" dirty="0">
                <a:ln>
                  <a:noFill/>
                </a:ln>
                <a:effectLst/>
                <a:uLnTx/>
                <a:uFillTx/>
                <a:latin typeface="Lato" panose="020F0502020204030203" pitchFamily="34" charset="0"/>
                <a:ea typeface="+mn-ea"/>
                <a:cs typeface="+mn-cs"/>
              </a:rPr>
              <a:t>You may have a disability that requires a reasonable accommodation</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700" dirty="0">
                <a:latin typeface="Lato" panose="020F0502020204030203" pitchFamily="34" charset="0"/>
              </a:rPr>
              <a:t>You work with or teach a person who requires a reasonable accommodation</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700" b="0" i="0" u="none" strike="noStrike" kern="1200" cap="none" spc="0" normalizeH="0" baseline="0" noProof="0" dirty="0">
                <a:ln>
                  <a:noFill/>
                </a:ln>
                <a:effectLst/>
                <a:uLnTx/>
                <a:uFillTx/>
                <a:latin typeface="Lato" panose="020F0502020204030203" pitchFamily="34" charset="0"/>
                <a:ea typeface="+mn-ea"/>
                <a:cs typeface="+mn-cs"/>
              </a:rPr>
              <a:t>You may be inadvertently discriminating against a person with a disability </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700" dirty="0">
                <a:latin typeface="Lato" panose="020F0502020204030203" pitchFamily="34" charset="0"/>
              </a:rPr>
              <a:t>Accessibility of Digital Resources  - ICT</a:t>
            </a:r>
            <a:r>
              <a:rPr kumimoji="0" lang="en-US" sz="1700" b="0" i="0" u="none" strike="noStrike" kern="1200" cap="none" spc="0" normalizeH="0" baseline="0" noProof="0" dirty="0">
                <a:ln>
                  <a:noFill/>
                </a:ln>
                <a:effectLst/>
                <a:uLnTx/>
                <a:uFillTx/>
                <a:latin typeface="Lato" panose="020F0502020204030203" pitchFamily="34" charset="0"/>
                <a:ea typeface="+mn-ea"/>
                <a:cs typeface="+mn-cs"/>
              </a:rPr>
              <a:t> Information Communications Technology</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endParaRPr kumimoji="0" lang="en-US" sz="1700" b="0" i="0" u="none" strike="noStrike" kern="1200" cap="none" spc="0" normalizeH="0" baseline="0" noProof="0" dirty="0">
              <a:ln>
                <a:noFill/>
              </a:ln>
              <a:solidFill>
                <a:srgbClr val="FF0000"/>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7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PROCEDURES: </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700" dirty="0">
                <a:latin typeface="Lato" panose="020F0502020204030203" pitchFamily="34" charset="0"/>
              </a:rPr>
              <a:t>Request a Reasonable Accommodation – interactive process with individual to include conversation with supervisor/professor </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700" dirty="0">
                <a:latin typeface="Lato" panose="020F0502020204030203" pitchFamily="34" charset="0"/>
              </a:rPr>
              <a:t>Confidentiality</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700" dirty="0">
                <a:latin typeface="Lato" panose="020F0502020204030203" pitchFamily="34" charset="0"/>
              </a:rPr>
              <a:t>ICT– procurement – reporting - complaints</a:t>
            </a:r>
            <a:endParaRPr kumimoji="0" lang="en-US" sz="17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685800" marR="0" lvl="1" indent="-228600" algn="l" defTabSz="914400" rtl="0" eaLnBrk="1" fontAlgn="base" latinLnBrk="0" hangingPunct="1">
              <a:lnSpc>
                <a:spcPct val="90000"/>
              </a:lnSpc>
              <a:spcBef>
                <a:spcPts val="500"/>
              </a:spcBef>
              <a:spcAft>
                <a:spcPts val="0"/>
              </a:spcAft>
              <a:buClrTx/>
              <a:buSzTx/>
              <a:buFont typeface="Wingdings" panose="05000000000000000000" pitchFamily="2" charset="2"/>
              <a:buChar char="Ø"/>
              <a:tabLst/>
              <a:defRPr/>
            </a:pPr>
            <a:endParaRPr kumimoji="0" lang="en-US" sz="17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7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WHO TO CONTACT:</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700" b="0" i="0" u="none" strike="noStrike" kern="1200" cap="none" spc="0" normalizeH="0" baseline="0" noProof="0" dirty="0">
                <a:ln>
                  <a:noFill/>
                </a:ln>
                <a:effectLst/>
                <a:uLnTx/>
                <a:uFillTx/>
                <a:latin typeface="Lato" panose="020F0502020204030203" pitchFamily="34" charset="0"/>
                <a:ea typeface="+mn-ea"/>
                <a:cs typeface="+mn-cs"/>
              </a:rPr>
              <a:t>ADA Coordinator</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endParaRPr kumimoji="0" lang="en-US" sz="1900" b="0" i="0" u="none" strike="noStrike" kern="1200" cap="none" spc="0" normalizeH="0" baseline="0" noProof="0" dirty="0">
              <a:ln>
                <a:noFill/>
              </a:ln>
              <a:solidFill>
                <a:srgbClr val="FF0000"/>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7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 </a:t>
            </a:r>
          </a:p>
          <a:p>
            <a:pPr marL="0" indent="0">
              <a:buNone/>
            </a:pPr>
            <a:endParaRPr lang="en-US" dirty="0"/>
          </a:p>
        </p:txBody>
      </p:sp>
    </p:spTree>
    <p:extLst>
      <p:ext uri="{BB962C8B-B14F-4D97-AF65-F5344CB8AC3E}">
        <p14:creationId xmlns:p14="http://schemas.microsoft.com/office/powerpoint/2010/main" val="935395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29" y="0"/>
            <a:ext cx="12201528" cy="1065402"/>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chemeClr val="bg1"/>
                </a:solidFill>
              </a:rPr>
              <a:t>Accommodations for Nursing Mothers</a:t>
            </a:r>
          </a:p>
        </p:txBody>
      </p:sp>
      <p:sp>
        <p:nvSpPr>
          <p:cNvPr id="7" name="Title 1"/>
          <p:cNvSpPr txBox="1">
            <a:spLocks/>
          </p:cNvSpPr>
          <p:nvPr/>
        </p:nvSpPr>
        <p:spPr>
          <a:xfrm>
            <a:off x="1" y="499237"/>
            <a:ext cx="3023616" cy="46582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en-US" b="1">
                <a:solidFill>
                  <a:schemeClr val="bg1"/>
                </a:solidFill>
              </a:rPr>
            </a:br>
            <a:endParaRPr lang="en-US" b="1" cap="all">
              <a:solidFill>
                <a:schemeClr val="bg1"/>
              </a:solidFill>
            </a:endParaRPr>
          </a:p>
        </p:txBody>
      </p:sp>
      <p:sp>
        <p:nvSpPr>
          <p:cNvPr id="6" name="Content Placeholder 2"/>
          <p:cNvSpPr>
            <a:spLocks noGrp="1"/>
          </p:cNvSpPr>
          <p:nvPr>
            <p:ph idx="1"/>
          </p:nvPr>
        </p:nvSpPr>
        <p:spPr>
          <a:xfrm>
            <a:off x="532819" y="1505826"/>
            <a:ext cx="11116832" cy="5377342"/>
          </a:xfrm>
        </p:spPr>
        <p:txBody>
          <a:bodyPr vert="horz" lIns="91440" tIns="45720" rIns="91440" bIns="45720" rtlCol="0" anchor="t">
            <a:normAutofit/>
          </a:bodyPr>
          <a:lstStyle/>
          <a:p>
            <a:pPr marL="0" marR="0" lvl="0" indent="0" algn="l" defTabSz="914400" rtl="0" eaLnBrk="1" fontAlgn="base" latinLnBrk="0" hangingPunct="1">
              <a:lnSpc>
                <a:spcPct val="90000"/>
              </a:lnSpc>
              <a:spcBef>
                <a:spcPts val="12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POLICY STATEMENT: </a:t>
            </a:r>
          </a:p>
          <a:p>
            <a:pPr marL="0" marR="0" lvl="0" indent="0" algn="l" defTabSz="914400" rtl="0" eaLnBrk="1" fontAlgn="base" latinLnBrk="0" hangingPunct="1">
              <a:lnSpc>
                <a:spcPct val="10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The university will accommodate nursing mothers, both students and employees, by providing appropriate lactation spaces, and reasonable breaks to allow for breastfeeding and/or express breast milk.</a:t>
            </a:r>
          </a:p>
          <a:p>
            <a:pPr marL="685800" marR="0" lvl="1" indent="-228600" algn="l" defTabSz="914400" rtl="0" eaLnBrk="1" fontAlgn="base" latinLnBrk="0" hangingPunct="1">
              <a:lnSpc>
                <a:spcPct val="90000"/>
              </a:lnSpc>
              <a:spcBef>
                <a:spcPts val="600"/>
              </a:spcBef>
              <a:spcAft>
                <a:spcPts val="0"/>
              </a:spcAft>
              <a:buClrTx/>
              <a:buSzTx/>
              <a:buFont typeface="Wingdings" panose="05000000000000000000" pitchFamily="2" charset="2"/>
              <a:buChar char="Ø"/>
              <a:tabLst/>
              <a:defRPr/>
            </a:pPr>
            <a:endPar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WHY SHOULD YOU CARE?</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600" dirty="0">
                <a:latin typeface="Lato" panose="020F0502020204030203" pitchFamily="34" charset="0"/>
              </a:rPr>
              <a:t>You may need this accommodation or may need to work with employee or student for this accommodation.</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600" dirty="0">
                <a:latin typeface="Lato" panose="020F0502020204030203" pitchFamily="34" charset="0"/>
              </a:rPr>
              <a:t>This is required by both state and federal law</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endPar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PROCEDURES: </a:t>
            </a:r>
          </a:p>
          <a:p>
            <a:pPr marL="0" marR="0" lvl="0" indent="0" algn="l" defTabSz="914400" rtl="0" eaLnBrk="1" fontAlgn="base" latinLnBrk="0" hangingPunct="1">
              <a:lnSpc>
                <a:spcPct val="9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Nursing mother should communicate need to supervisor or professor</a:t>
            </a:r>
          </a:p>
          <a:p>
            <a:pPr marL="0" marR="0" lvl="0" indent="0" algn="l" defTabSz="914400" rtl="0" eaLnBrk="1" fontAlgn="base" latinLnBrk="0" hangingPunct="1">
              <a:lnSpc>
                <a:spcPct val="9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Access to lactation spaces and breaks should be allowed</a:t>
            </a:r>
          </a:p>
          <a:p>
            <a:pPr marL="685800" marR="0" lvl="1" indent="-228600" algn="l" defTabSz="914400" rtl="0" eaLnBrk="1" fontAlgn="base" latinLnBrk="0" hangingPunct="1">
              <a:lnSpc>
                <a:spcPct val="90000"/>
              </a:lnSpc>
              <a:spcBef>
                <a:spcPts val="500"/>
              </a:spcBef>
              <a:spcAft>
                <a:spcPts val="0"/>
              </a:spcAft>
              <a:buClrTx/>
              <a:buSzTx/>
              <a:buFont typeface="Wingdings" panose="05000000000000000000" pitchFamily="2" charset="2"/>
              <a:buChar char="Ø"/>
              <a:tabLst/>
              <a:defRPr/>
            </a:pPr>
            <a:endPar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WHO TO CONTACT:</a:t>
            </a:r>
          </a:p>
          <a:p>
            <a:pPr marL="0" indent="0" fontAlgn="base">
              <a:buNone/>
              <a:defRPr/>
            </a:pPr>
            <a:r>
              <a:rPr kumimoji="0" lang="en-US" sz="1600" b="0" i="0" u="none" strike="noStrike" kern="1200" cap="none" spc="0" normalizeH="0" baseline="0" noProof="0" dirty="0">
                <a:ln>
                  <a:noFill/>
                </a:ln>
                <a:solidFill>
                  <a:prstClr val="black"/>
                </a:solidFill>
                <a:effectLst/>
                <a:uLnTx/>
                <a:uFillTx/>
                <a:latin typeface="Lato"/>
                <a:ea typeface="Lato"/>
                <a:cs typeface="Lato"/>
              </a:rPr>
              <a:t> Office of Civil Rights and Compliance/Title IX</a:t>
            </a:r>
            <a:endParaRPr lang="en-US" sz="1600" b="0" i="0" u="none" strike="noStrike" kern="1200" cap="none" spc="0" normalizeH="0" baseline="0" noProof="0" dirty="0">
              <a:ln>
                <a:noFill/>
              </a:ln>
              <a:solidFill>
                <a:prstClr val="black"/>
              </a:solidFill>
              <a:effectLst/>
              <a:uLnTx/>
              <a:uFillTx/>
              <a:latin typeface="Lato" panose="020F0502020204030203" pitchFamily="34" charset="0"/>
              <a:ea typeface="Lato"/>
              <a:cs typeface="Lato"/>
            </a:endParaRPr>
          </a:p>
        </p:txBody>
      </p:sp>
    </p:spTree>
    <p:extLst>
      <p:ext uri="{BB962C8B-B14F-4D97-AF65-F5344CB8AC3E}">
        <p14:creationId xmlns:p14="http://schemas.microsoft.com/office/powerpoint/2010/main" val="980271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29" y="0"/>
            <a:ext cx="12201528" cy="1065402"/>
          </a:xfrm>
          <a:prstGeom prst="rect">
            <a:avLst/>
          </a:prstGeom>
          <a:solidFill>
            <a:srgbClr val="0039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chemeClr val="bg1"/>
                </a:solidFill>
              </a:rPr>
              <a:t>Employment-Based Immigration Sponsorship</a:t>
            </a:r>
          </a:p>
        </p:txBody>
      </p:sp>
      <p:sp>
        <p:nvSpPr>
          <p:cNvPr id="7" name="Title 1"/>
          <p:cNvSpPr txBox="1">
            <a:spLocks/>
          </p:cNvSpPr>
          <p:nvPr/>
        </p:nvSpPr>
        <p:spPr>
          <a:xfrm>
            <a:off x="1" y="499237"/>
            <a:ext cx="3023616" cy="46582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en-US" b="1">
                <a:solidFill>
                  <a:schemeClr val="bg1"/>
                </a:solidFill>
              </a:rPr>
            </a:br>
            <a:endParaRPr lang="en-US" b="1" cap="all">
              <a:solidFill>
                <a:schemeClr val="bg1"/>
              </a:solidFill>
            </a:endParaRPr>
          </a:p>
        </p:txBody>
      </p:sp>
      <p:sp>
        <p:nvSpPr>
          <p:cNvPr id="6" name="Content Placeholder 2"/>
          <p:cNvSpPr>
            <a:spLocks noGrp="1"/>
          </p:cNvSpPr>
          <p:nvPr>
            <p:ph idx="1"/>
          </p:nvPr>
        </p:nvSpPr>
        <p:spPr>
          <a:xfrm>
            <a:off x="532819" y="1333851"/>
            <a:ext cx="11116832" cy="5377342"/>
          </a:xfrm>
        </p:spPr>
        <p:txBody>
          <a:bodyPr vert="horz" lIns="91440" tIns="45720" rIns="91440" bIns="45720" rtlCol="0" anchor="t">
            <a:normAutofit lnSpcReduction="10000"/>
          </a:bodyPr>
          <a:lstStyle/>
          <a:p>
            <a:pPr marL="0" marR="0" lvl="0" indent="0" algn="l" defTabSz="914400" rtl="0" eaLnBrk="1" fontAlgn="base" latinLnBrk="0" hangingPunct="1">
              <a:lnSpc>
                <a:spcPct val="90000"/>
              </a:lnSpc>
              <a:spcBef>
                <a:spcPts val="12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POLICY STATEMENT: </a:t>
            </a:r>
          </a:p>
          <a:p>
            <a:pPr marL="0" marR="0" lvl="0" indent="0" algn="l" defTabSz="914400" rtl="0" eaLnBrk="1" fontAlgn="base" latinLnBrk="0" hangingPunct="1">
              <a:lnSpc>
                <a:spcPct val="100000"/>
              </a:lnSpc>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effectLst/>
                <a:uLnTx/>
                <a:uFillTx/>
                <a:latin typeface="Lato" panose="020F0502020204030203" pitchFamily="34" charset="0"/>
                <a:ea typeface="+mn-ea"/>
                <a:cs typeface="+mn-cs"/>
              </a:rPr>
              <a:t>The University complies with the Immigration Reform and Control Act in the employment of foreign nationals. This requires sponsorship of appropriate visas for non-immigrant employees. The university may choose to sponsor permanent resident petitions for tenure/tenure track employees and highly specialized staff after careful consideration.</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endParaRPr kumimoji="0" lang="en-US" sz="1300" b="0" i="0" u="none" strike="noStrike" kern="1200" cap="none" spc="0" normalizeH="0" baseline="0" noProof="0" dirty="0">
              <a:ln>
                <a:noFill/>
              </a:ln>
              <a:solidFill>
                <a:srgbClr val="FF0000"/>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WHY SHOULD YOU CARE?</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effectLst/>
                <a:uLnTx/>
                <a:uFillTx/>
                <a:latin typeface="Lato" panose="020F0502020204030203" pitchFamily="34" charset="0"/>
                <a:ea typeface="+mn-ea"/>
                <a:cs typeface="+mn-cs"/>
              </a:rPr>
              <a:t>Authorization to work in the US is required</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lang="en-US" sz="1600" dirty="0">
                <a:latin typeface="Lato" panose="020F0502020204030203" pitchFamily="34" charset="0"/>
              </a:rPr>
              <a:t>Important to understand when hiring</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effectLst/>
                <a:uLnTx/>
                <a:uFillTx/>
                <a:latin typeface="Lato" panose="020F0502020204030203" pitchFamily="34" charset="0"/>
                <a:ea typeface="+mn-ea"/>
                <a:cs typeface="+mn-cs"/>
              </a:rPr>
              <a:t>It may affect you directly</a:t>
            </a: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endParaRPr kumimoji="0" lang="en-US" sz="1300" b="0" i="0" u="none" strike="noStrike" kern="1200" cap="none" spc="0" normalizeH="0" baseline="0" noProof="0" dirty="0">
              <a:ln>
                <a:noFill/>
              </a:ln>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PROCEDURES: </a:t>
            </a:r>
          </a:p>
          <a:p>
            <a:pPr marL="0" marR="0" lvl="0" indent="0" algn="l" defTabSz="914400" rtl="0" eaLnBrk="1" fontAlgn="base" latinLnBrk="0" hangingPunct="1">
              <a:lnSpc>
                <a:spcPct val="9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Contact HR for assistance with H1b Visa sponsorship</a:t>
            </a:r>
          </a:p>
          <a:p>
            <a:pPr marL="0" marR="0" lvl="0" indent="0" algn="l" defTabSz="914400" rtl="0" eaLnBrk="1" fontAlgn="base" latinLnBrk="0" hangingPunct="1">
              <a:lnSpc>
                <a:spcPct val="90000"/>
              </a:lnSpc>
              <a:spcBef>
                <a:spcPts val="1000"/>
              </a:spcBef>
              <a:spcAft>
                <a:spcPts val="0"/>
              </a:spcAft>
              <a:buClrTx/>
              <a:buSzTx/>
              <a:buNone/>
              <a:tabLst/>
              <a:defRPr/>
            </a:pPr>
            <a:r>
              <a:rPr lang="en-US" sz="1600" dirty="0">
                <a:solidFill>
                  <a:prstClr val="black"/>
                </a:solidFill>
                <a:latin typeface="Lato" panose="020F0502020204030203" pitchFamily="34" charset="0"/>
              </a:rPr>
              <a:t>For permanent residence – department chair – dean – provost approval</a:t>
            </a:r>
          </a:p>
          <a:p>
            <a:pPr marL="0" marR="0" lvl="0" indent="0" algn="l" defTabSz="914400" rtl="0" eaLnBrk="1" fontAlgn="base" latinLnBrk="0" hangingPunct="1">
              <a:lnSpc>
                <a:spcPct val="90000"/>
              </a:lnSpc>
              <a:spcBef>
                <a:spcPts val="1000"/>
              </a:spcBef>
              <a:spcAft>
                <a:spcPts val="0"/>
              </a:spcAft>
              <a:buClrTx/>
              <a:buSzTx/>
              <a:buNone/>
              <a:tabLst/>
              <a:defRPr/>
            </a:pPr>
            <a:r>
              <a:rPr kumimoji="0" lang="en-US" sz="1600" b="0" i="0" u="none" strike="noStrike" kern="1200" cap="none" spc="0" normalizeH="0" baseline="0" noProof="0" dirty="0">
                <a:ln>
                  <a:noFill/>
                </a:ln>
                <a:solidFill>
                  <a:prstClr val="black"/>
                </a:solidFill>
                <a:effectLst/>
                <a:uLnTx/>
                <a:uFillTx/>
                <a:latin typeface="Lato" panose="020F0502020204030203" pitchFamily="34" charset="0"/>
                <a:ea typeface="+mn-ea"/>
                <a:cs typeface="+mn-cs"/>
              </a:rPr>
              <a:t>Immigration counsel is used for petitions</a:t>
            </a:r>
          </a:p>
          <a:p>
            <a:pPr marL="685800" marR="0" lvl="1" indent="-228600" algn="l" defTabSz="914400" rtl="0" eaLnBrk="1" fontAlgn="base" latinLnBrk="0" hangingPunct="1">
              <a:lnSpc>
                <a:spcPct val="90000"/>
              </a:lnSpc>
              <a:spcBef>
                <a:spcPts val="500"/>
              </a:spcBef>
              <a:spcAft>
                <a:spcPts val="0"/>
              </a:spcAft>
              <a:buClrTx/>
              <a:buSzTx/>
              <a:buFont typeface="Wingdings" panose="05000000000000000000" pitchFamily="2" charset="2"/>
              <a:buChar char="Ø"/>
              <a:tabLst/>
              <a:defRPr/>
            </a:pPr>
            <a:endParaRPr kumimoji="0" lang="en-US" sz="1300" b="0" i="0" u="none" strike="noStrike" kern="1200" cap="none" spc="0" normalizeH="0" baseline="0" noProof="0" dirty="0">
              <a:ln>
                <a:noFill/>
              </a:ln>
              <a:solidFill>
                <a:prstClr val="black"/>
              </a:solidFill>
              <a:effectLst/>
              <a:uLnTx/>
              <a:uFillTx/>
              <a:latin typeface="Lato" panose="020F0502020204030203" pitchFamily="34" charset="0"/>
              <a:ea typeface="+mn-ea"/>
              <a:cs typeface="+mn-cs"/>
            </a:endParaRPr>
          </a:p>
          <a:p>
            <a:pPr marL="0" marR="0" lvl="0" indent="0" algn="l" defTabSz="914400" rtl="0" eaLnBrk="1" fontAlgn="base"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0000"/>
                </a:solidFill>
                <a:effectLst/>
                <a:uLnTx/>
                <a:uFillTx/>
                <a:latin typeface="Lato" panose="020F0502020204030203" pitchFamily="34" charset="0"/>
                <a:ea typeface="+mn-ea"/>
                <a:cs typeface="+mn-cs"/>
              </a:rPr>
              <a:t>WHO TO CONTACT:</a:t>
            </a:r>
          </a:p>
          <a:p>
            <a:pPr marL="0" indent="0" fontAlgn="base">
              <a:buNone/>
              <a:defRPr/>
            </a:pPr>
            <a:r>
              <a:rPr kumimoji="0" lang="en-US" sz="1600" b="0" i="0" u="none" strike="noStrike" kern="1200" cap="none" spc="0" normalizeH="0" baseline="0" noProof="0" dirty="0">
                <a:ln>
                  <a:noFill/>
                </a:ln>
                <a:solidFill>
                  <a:prstClr val="black"/>
                </a:solidFill>
                <a:effectLst/>
                <a:uLnTx/>
                <a:uFillTx/>
                <a:latin typeface="Lato"/>
                <a:ea typeface="Lato"/>
                <a:cs typeface="Lato"/>
              </a:rPr>
              <a:t> </a:t>
            </a:r>
            <a:r>
              <a:rPr lang="en-US" sz="1600" dirty="0">
                <a:solidFill>
                  <a:prstClr val="black"/>
                </a:solidFill>
                <a:latin typeface="Lato"/>
                <a:ea typeface="Lato"/>
                <a:cs typeface="Lato"/>
              </a:rPr>
              <a:t>Human Resource &amp; Civil Rights Compliance</a:t>
            </a:r>
            <a:endParaRPr lang="en-US" sz="1600" b="0" i="0" u="none" strike="noStrike" kern="1200" cap="none" spc="0" normalizeH="0" baseline="0" noProof="0" dirty="0">
              <a:ln>
                <a:noFill/>
              </a:ln>
              <a:solidFill>
                <a:prstClr val="black"/>
              </a:solidFill>
              <a:effectLst/>
              <a:uLnTx/>
              <a:uFillTx/>
              <a:latin typeface="Lato" panose="020F0502020204030203" pitchFamily="34" charset="0"/>
              <a:ea typeface="Lato"/>
              <a:cs typeface="Lato"/>
            </a:endParaRPr>
          </a:p>
          <a:p>
            <a:pPr marL="0" indent="0">
              <a:buNone/>
            </a:pPr>
            <a:endParaRPr lang="en-US" sz="1700" dirty="0"/>
          </a:p>
        </p:txBody>
      </p:sp>
    </p:spTree>
    <p:extLst>
      <p:ext uri="{BB962C8B-B14F-4D97-AF65-F5344CB8AC3E}">
        <p14:creationId xmlns:p14="http://schemas.microsoft.com/office/powerpoint/2010/main" val="17797528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e84f7e75-bb48-4f75-9a07-1b78ad51dcf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5B1A9EACAA24046836A8AD3B79B4E6A" ma:contentTypeVersion="10" ma:contentTypeDescription="Create a new document." ma:contentTypeScope="" ma:versionID="73107090e1639068a05e304ae7a8c25d">
  <xsd:schema xmlns:xsd="http://www.w3.org/2001/XMLSchema" xmlns:xs="http://www.w3.org/2001/XMLSchema" xmlns:p="http://schemas.microsoft.com/office/2006/metadata/properties" xmlns:ns3="e84f7e75-bb48-4f75-9a07-1b78ad51dcfb" targetNamespace="http://schemas.microsoft.com/office/2006/metadata/properties" ma:root="true" ma:fieldsID="4c9302d1e1624a3b852e0c132b1f54bd" ns3:_="">
    <xsd:import namespace="e84f7e75-bb48-4f75-9a07-1b78ad51dcfb"/>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4f7e75-bb48-4f75-9a07-1b78ad51dcf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_activity" ma:index="17"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567BA61-E7EF-4401-9F5D-0EA5EDDEF15A}">
  <ds:schemaRefs>
    <ds:schemaRef ds:uri="http://schemas.microsoft.com/sharepoint/v3/contenttype/forms"/>
  </ds:schemaRefs>
</ds:datastoreItem>
</file>

<file path=customXml/itemProps2.xml><?xml version="1.0" encoding="utf-8"?>
<ds:datastoreItem xmlns:ds="http://schemas.openxmlformats.org/officeDocument/2006/customXml" ds:itemID="{35C42A04-7265-4E58-A8BC-1410D03E9586}">
  <ds:schemaRefs>
    <ds:schemaRef ds:uri="http://www.w3.org/XML/1998/namespace"/>
    <ds:schemaRef ds:uri="http://purl.org/dc/terms/"/>
    <ds:schemaRef ds:uri="http://schemas.microsoft.com/office/2006/documentManagement/types"/>
    <ds:schemaRef ds:uri="e84f7e75-bb48-4f75-9a07-1b78ad51dcfb"/>
    <ds:schemaRef ds:uri="http://schemas.microsoft.com/office/infopath/2007/PartnerControls"/>
    <ds:schemaRef ds:uri="http://purl.org/dc/dcmitype/"/>
    <ds:schemaRef ds:uri="http://purl.org/dc/elements/1.1/"/>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E8C46958-AC40-4164-96C0-0ADEEC23DF5F}">
  <ds:schemaRefs>
    <ds:schemaRef ds:uri="e84f7e75-bb48-4f75-9a07-1b78ad51dcf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0</TotalTime>
  <Words>2049</Words>
  <Application>Microsoft Office PowerPoint</Application>
  <PresentationFormat>Widescreen</PresentationFormat>
  <Paragraphs>382</Paragraphs>
  <Slides>23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Calibri Light</vt:lpstr>
      <vt:lpstr>Lato</vt:lpstr>
      <vt:lpstr>Wingdings</vt:lpstr>
      <vt:lpstr>Office Theme</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Colorado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CSU Pueblo PROTECTION OF MINORS</dc:title>
  <dc:creator>Doyle,Johnna</dc:creator>
  <cp:lastModifiedBy>Sanchez,Cathy</cp:lastModifiedBy>
  <cp:revision>2</cp:revision>
  <cp:lastPrinted>2019-10-08T20:25:19Z</cp:lastPrinted>
  <dcterms:created xsi:type="dcterms:W3CDTF">2023-04-18T21:14:32Z</dcterms:created>
  <dcterms:modified xsi:type="dcterms:W3CDTF">2025-08-15T20:30:41Z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0x010100F5B1A9EACAA24046836A8AD3B79B4E6A</vt:lpwstr>
  </property>
</Properties>
</file>