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6" r:id="rId5"/>
    <p:sldId id="318" r:id="rId6"/>
    <p:sldId id="338" r:id="rId7"/>
    <p:sldId id="362" r:id="rId8"/>
    <p:sldId id="378" r:id="rId9"/>
    <p:sldId id="379" r:id="rId10"/>
    <p:sldId id="381" r:id="rId11"/>
    <p:sldId id="380" r:id="rId12"/>
    <p:sldId id="382" r:id="rId13"/>
    <p:sldId id="383" r:id="rId14"/>
    <p:sldId id="384" r:id="rId15"/>
    <p:sldId id="385" r:id="rId16"/>
    <p:sldId id="386" r:id="rId17"/>
    <p:sldId id="311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232CA"/>
    <a:srgbClr val="A50021"/>
    <a:srgbClr val="CC0000"/>
    <a:srgbClr val="AD132A"/>
    <a:srgbClr val="110907"/>
    <a:srgbClr val="E8731F"/>
    <a:srgbClr val="01175F"/>
    <a:srgbClr val="00396A"/>
    <a:srgbClr val="40B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2956"/>
  </p:normalViewPr>
  <p:slideViewPr>
    <p:cSldViewPr snapToGrid="0" snapToObjects="1">
      <p:cViewPr varScale="1">
        <p:scale>
          <a:sx n="111" d="100"/>
          <a:sy n="111" d="100"/>
        </p:scale>
        <p:origin x="6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D3C8C11-213C-469A-89FB-27A801668608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691C0D-89AC-4691-87A9-4963E20D6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9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673AB40-F501-5042-943A-9EEC7B5578A4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F24239-0969-474D-B5B8-05A2440C01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24239-0969-474D-B5B8-05A2440C018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5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53928-EB4F-DB02-B583-019AB2B9F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71F1A9-FA0A-346D-C073-396F96EB0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5702A-1DC3-B4AA-C39E-78E001341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5E583-CF50-66B1-8046-45F8E5A43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66B9-574A-34F5-F33C-3D974BD13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96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7C746-981F-8BB2-5DC4-DE5DEEBC9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05030-4A48-97CA-3BC6-CA875B93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95F6-A1B5-4EE1-58AE-6EE5865CD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B24206-3F1E-BE9B-845E-D0991C481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13522-D990-758D-6589-B3F4E330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7E2A83-6ED6-45E0-C6B6-E68066AC8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F8E98F-FB61-8D75-3BD1-BED88D9D4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86908-FD44-F3BA-FCC7-FCE835F90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BE4B9-E0CD-2708-CCE8-D9489A8E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11566-B942-31BD-749C-173148E7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20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2BE0-1512-2BA5-FC7E-23D4E726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CC7C1-219C-B0D5-6874-AF5683026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CBF3F-72E3-502B-439F-A712CA5B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F97A0-7F93-A4F9-71C3-F3C9AF40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FDE79-4ED4-C3B9-C6BD-CB1061403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4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7FABE-B84E-172E-5B29-964CE0790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7B0DB-6F5E-ABB7-E12D-B77D6C4A4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63F64-5954-A235-C04C-BB6F3A0A9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52B26-4B41-DDC1-8927-D03DB7295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76CA-F2A8-099C-5BAD-72940619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923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C202A-DAAA-E2A1-6BEF-267F8D2C2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ACFB1-D3F7-8CE3-4E90-297F5B84D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261C8-FED8-76BC-B5E8-C24D8B595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E139B3-2B7F-5106-9E7A-F1740920C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00929-3292-AF9C-FD8E-D74D9F075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868F-14FD-97A9-2971-FDF15AD5F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4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3F3E2-5C8F-528D-7417-288BB9A1F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B5D9C-1193-AA3F-C210-D8C573960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7032A-A888-EC12-35A5-AADA5D33E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D5CA6-C7D7-71CA-8B4F-B4CD223BA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E4FA36-BBEC-8662-3631-C684929B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63628A-A737-ECB6-A627-377E19508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AD5C9A-7425-2E0F-DC71-58AB8F4B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DA12CE-94E1-D2BD-D6B8-3BD78BB6D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48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0B7F6-768F-F9F2-DA30-922EC0AD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83505F-AF17-8A23-FA52-32B25590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8E4D8-220E-C6E2-7B9C-36C09F4F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AA111-FE2E-B2C5-EA30-330DB75E4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1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1316C-2E35-5BE3-3046-7B129983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ADEC67-8920-93E8-2614-02A2C3A2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7CE121-BB4B-05F9-ED1C-C29FA101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39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5B42-6533-D4A9-CEC2-F5E0A8853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53167-8B35-8E95-7E69-B691F5A8B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88B6C-0AAD-9269-B930-43AB2858D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640F8-14B9-0366-C6A9-6DE559460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07766-1C4D-C815-64B9-7B8390F99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23EA9-6449-02AE-C222-A4116DBCA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35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82496-1560-5162-F0AC-851F9A24B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4C5584-7ED5-3643-9558-5BD47F8004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36F79-A3F5-26AC-38AA-24F1507BE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5AFB28-F5B1-5C3B-29AF-AFA24FD90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6B5330-252D-0C1B-E9D3-F8994815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B3FE4-E214-3F0B-0666-F26AC8C6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0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243E44-B64E-9681-5B34-589ADB1EF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AD7D0-8BDA-867B-A937-00E8A45C7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EA61D-9461-1D46-45CB-EB830A3C4E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52C61-19BE-7445-9369-F816FE7B0768}" type="datetimeFigureOut">
              <a:rPr lang="en-US" smtClean="0"/>
              <a:t>8/15/2025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B7003-6F40-2433-A39F-523196DFD7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4A129-FC7A-F690-9889-B2BDA7607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476EB-13D8-0C4C-8B8E-CBCE17DF0E5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1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9529" y="0"/>
            <a:ext cx="12201529" cy="6857999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41569" y="1760477"/>
            <a:ext cx="10764252" cy="3084153"/>
          </a:xfrm>
        </p:spPr>
        <p:txBody>
          <a:bodyPr>
            <a:noAutofit/>
          </a:bodyPr>
          <a:lstStyle/>
          <a:p>
            <a:pPr marL="457200" lvl="1" algn="l">
              <a:spcBef>
                <a:spcPts val="600"/>
              </a:spcBef>
              <a:spcAft>
                <a:spcPts val="1800"/>
              </a:spcAft>
            </a:pPr>
            <a:r>
              <a:rPr lang="en-US" sz="2800" b="1" dirty="0">
                <a:solidFill>
                  <a:srgbClr val="FF0000"/>
                </a:solidFill>
                <a:latin typeface="+mn-lt"/>
              </a:rPr>
              <a:t>                           </a:t>
            </a:r>
            <a:endParaRPr lang="en-US" sz="2800" b="1" i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88C55-FE2F-5370-2A35-1F4228117973}"/>
              </a:ext>
            </a:extLst>
          </p:cNvPr>
          <p:cNvSpPr txBox="1"/>
          <p:nvPr/>
        </p:nvSpPr>
        <p:spPr>
          <a:xfrm>
            <a:off x="1883872" y="4091943"/>
            <a:ext cx="88977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4000" b="1" dirty="0">
                <a:solidFill>
                  <a:schemeClr val="bg1"/>
                </a:solidFill>
              </a:rPr>
              <a:t>Johnna Doyle, Deputy General Counsel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+mn-lt"/>
              </a:rPr>
              <a:t>8/13/24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D6C41-DC5B-92E7-83FE-85D7A83A127A}"/>
              </a:ext>
            </a:extLst>
          </p:cNvPr>
          <p:cNvSpPr txBox="1"/>
          <p:nvPr/>
        </p:nvSpPr>
        <p:spPr>
          <a:xfrm>
            <a:off x="2426811" y="1416714"/>
            <a:ext cx="732884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</a:rPr>
              <a:t>NEW POLICIES</a:t>
            </a:r>
          </a:p>
          <a:p>
            <a:pPr algn="ctr"/>
            <a:r>
              <a:rPr lang="en-US" sz="3800" b="1" dirty="0">
                <a:solidFill>
                  <a:schemeClr val="bg1"/>
                </a:solidFill>
              </a:rPr>
              <a:t>Since September 2023 </a:t>
            </a:r>
          </a:p>
          <a:p>
            <a:r>
              <a:rPr lang="en-US" sz="2400" b="1" dirty="0">
                <a:solidFill>
                  <a:schemeClr val="bg1"/>
                </a:solidFill>
                <a:latin typeface="+mn-lt"/>
              </a:rPr>
              <a:t>                                            </a:t>
            </a:r>
            <a:endParaRPr lang="en-US" sz="2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C55BB1-9877-A56D-BD45-51AEEA63B7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40"/>
          <a:stretch/>
        </p:blipFill>
        <p:spPr>
          <a:xfrm>
            <a:off x="221033" y="6151338"/>
            <a:ext cx="1406431" cy="55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86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Religious Accommodations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329656"/>
            <a:ext cx="11116832" cy="5519955"/>
          </a:xfrm>
        </p:spPr>
        <p:txBody>
          <a:bodyPr>
            <a:normAutofit lnSpcReduction="10000"/>
          </a:bodyPr>
          <a:lstStyle/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To make reasonable, good faith efforts to accommodate students and employees of all faiths. 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Faculty and supervisors are required to make reasonable accommodations to allow individuals to take time away to observe a religious practice, holiday or observance when doing so does not result in Undue Hardship to the University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Teaching faculty and instructors should be aware of major religious holidays when planning events and exams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Students and employees must be permitted to be absent to observe a Religious Practice, holiday or observance without suffering a penalty or lost opportunities to meet requirements of the course, when reasonable to do so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Students must notify instructor at the beginning of the course and submit Religious Accommodation Form, when the Religious Practice is a scheduled one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500" dirty="0">
                <a:solidFill>
                  <a:srgbClr val="2B2B2B"/>
                </a:solidFill>
                <a:latin typeface="Lato" panose="020F0502020204030203" pitchFamily="34" charset="0"/>
              </a:rPr>
              <a:t>If the Religious Practice cannot be known in advance, notification by student must be made as soon as practicable and form must be submitted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Employees may request a religious accommodation, well in advance by notifying their supervisor or submitting the Religious Accommodation Form</a:t>
            </a:r>
            <a:endParaRPr lang="en-US" sz="1700" b="0" i="0" dirty="0">
              <a:solidFill>
                <a:srgbClr val="2B2B2B"/>
              </a:solidFill>
              <a:effectLst/>
              <a:latin typeface="Lato" panose="020F0502020204030203" pitchFamily="34" charset="0"/>
            </a:endParaRP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Human Resources &amp; Office of Institutional Equity</a:t>
            </a:r>
          </a:p>
        </p:txBody>
      </p:sp>
    </p:spTree>
    <p:extLst>
      <p:ext uri="{BB962C8B-B14F-4D97-AF65-F5344CB8AC3E}">
        <p14:creationId xmlns:p14="http://schemas.microsoft.com/office/powerpoint/2010/main" val="1909448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Responding to Allegations of Research Misconduct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741330" y="658628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191238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endParaRPr lang="en-US" sz="19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The process for dealing specifically with professional misconduct in research.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Research Misconduct defined as: fabrication, falsification, or plagiarism in proposing, performing, or reviewing research, or in reporting research results</a:t>
            </a:r>
            <a:endParaRPr lang="en-US" sz="17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U</a:t>
            </a:r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niversities receiving federal funds must comply with federal requirements pertaining to Research Misconduct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Colorado State University Pueblo complies with and applies Public Health Service (PHS) regulation (42 CFR 93) as required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A decision to initiate an investigation must be reported in writing to the ORI Director on or before the date the investigation begins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Office of Research and Sponsored Programs</a:t>
            </a:r>
          </a:p>
        </p:txBody>
      </p:sp>
    </p:spTree>
    <p:extLst>
      <p:ext uri="{BB962C8B-B14F-4D97-AF65-F5344CB8AC3E}">
        <p14:creationId xmlns:p14="http://schemas.microsoft.com/office/powerpoint/2010/main" val="3812243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Timely Warnings and Emergency Notifications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191238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endParaRPr lang="en-US" sz="19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marL="0" indent="0" fontAlgn="base">
              <a:buNone/>
            </a:pPr>
            <a:r>
              <a:rPr lang="en-US" sz="2000" dirty="0">
                <a:latin typeface="Lato" panose="020F0502020204030203" pitchFamily="34" charset="0"/>
              </a:rPr>
              <a:t>Required by the Jeanne Clery disclosure of Campus Security Policy and Campus Crime Statistics Act, (“Clery Act”) </a:t>
            </a:r>
          </a:p>
          <a:p>
            <a:pPr fontAlgn="base">
              <a:spcBef>
                <a:spcPts val="1400"/>
              </a:spcBef>
            </a:pPr>
            <a:r>
              <a:rPr lang="en-US" sz="1700" dirty="0">
                <a:latin typeface="Lato" panose="020F0502020204030203" pitchFamily="34" charset="0"/>
              </a:rPr>
              <a:t>Safety awareness to the University campus and the larger community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University must issue either a Timely Warning or Emergency Notification in certain safety situations</a:t>
            </a:r>
            <a:endParaRPr lang="en-US" sz="1000" dirty="0"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Such notifications are done for your safety and guidance in a dangerous situation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A Timely Warning is done when there is an ongoing or serious threat to the safety of students or employees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Emergency Notification is done when there is an immediate threat to campus community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Sign up for RAVE notifications!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Campus Safety Team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61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Veterans and Active Duty In-State Tuition Classification</a:t>
            </a:r>
          </a:p>
          <a:p>
            <a:pPr algn="ctr"/>
            <a:endParaRPr lang="en-US" sz="3600" dirty="0">
              <a:solidFill>
                <a:schemeClr val="bg1"/>
              </a:solidFill>
            </a:endParaRPr>
          </a:p>
          <a:p>
            <a:pPr algn="ctr"/>
            <a:endParaRPr lang="en-US" sz="3600" b="1" dirty="0">
              <a:solidFill>
                <a:schemeClr val="accent1">
                  <a:lumMod val="75000"/>
                </a:schemeClr>
              </a:solidFill>
              <a:highlight>
                <a:srgbClr val="C0C0C0"/>
              </a:highlight>
              <a:latin typeface="+mn-lt"/>
            </a:endParaRPr>
          </a:p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191238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endParaRPr lang="en-US" sz="19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Establishes requirements for qualification for in-state tuition for nonresident students with a record of military service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Colorado’s GI Promise bill (HB09-1039)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All incoming and continuing students who qualify for in-state tuition rates by reason of their record of US Armed Forces services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Does not apply to online courses or extended studies</a:t>
            </a:r>
            <a:endParaRPr lang="en-US" sz="1700" dirty="0"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The </a:t>
            </a:r>
            <a:r>
              <a:rPr lang="en-US" sz="1700" b="0" i="1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CSU Pueblo Military and Veteran Success Center</a:t>
            </a:r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 has administrative responsibility for assisting Veterans, Active Duty members of the Armed Forces, and National Guard members with tuition classification questions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Admissions and Vice President for Enrollment Management, Communications and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3222422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574" y="5622169"/>
            <a:ext cx="12201529" cy="1103376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67A1ABD-11AE-C349-9ADB-CC7D95004265}"/>
              </a:ext>
            </a:extLst>
          </p:cNvPr>
          <p:cNvSpPr txBox="1">
            <a:spLocks/>
          </p:cNvSpPr>
          <p:nvPr/>
        </p:nvSpPr>
        <p:spPr>
          <a:xfrm>
            <a:off x="1583083" y="751775"/>
            <a:ext cx="8700399" cy="4157849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cap="all" dirty="0">
              <a:solidFill>
                <a:srgbClr val="C00000"/>
              </a:solidFill>
              <a:latin typeface="+mn-lt"/>
            </a:endParaRPr>
          </a:p>
          <a:p>
            <a:endParaRPr lang="en-US" sz="4000" cap="all" dirty="0">
              <a:solidFill>
                <a:srgbClr val="C00000"/>
              </a:solidFill>
              <a:latin typeface="+mn-lt"/>
            </a:endParaRPr>
          </a:p>
          <a:p>
            <a:endParaRPr lang="en-US" sz="4000" cap="all" dirty="0">
              <a:solidFill>
                <a:srgbClr val="C00000"/>
              </a:solidFill>
              <a:latin typeface="+mn-lt"/>
            </a:endParaRPr>
          </a:p>
          <a:p>
            <a:pPr algn="ctr"/>
            <a:r>
              <a:rPr lang="en-US" sz="6000" cap="all" dirty="0">
                <a:solidFill>
                  <a:srgbClr val="C00000"/>
                </a:solidFill>
                <a:latin typeface="+mn-lt"/>
              </a:rPr>
              <a:t>QUESTIONS?</a:t>
            </a:r>
          </a:p>
          <a:p>
            <a:pPr algn="ctr"/>
            <a:endParaRPr lang="en-US" sz="6000" cap="all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C98F23-E416-4627-D7DB-CB06B25FC8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40"/>
          <a:stretch/>
        </p:blipFill>
        <p:spPr>
          <a:xfrm>
            <a:off x="221033" y="6151338"/>
            <a:ext cx="1406431" cy="55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68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9"/>
            <a:ext cx="12201529" cy="6858000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227" y="385894"/>
            <a:ext cx="11794920" cy="5765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en-US" sz="3000" b="1" dirty="0">
              <a:solidFill>
                <a:srgbClr val="003399"/>
              </a:solidFill>
              <a:highlight>
                <a:srgbClr val="C0C0C0"/>
              </a:highlight>
              <a:latin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3399"/>
                </a:solidFill>
                <a:highlight>
                  <a:srgbClr val="C0C0C0"/>
                </a:highlight>
                <a:latin typeface="+mn-lt"/>
              </a:rPr>
              <a:t>Conflict of Interest and Commitment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highlight>
                  <a:srgbClr val="C0C0C0"/>
                </a:highlight>
                <a:latin typeface="+mn-lt"/>
              </a:rPr>
              <a:t>Background Checks for Employment Purposes</a:t>
            </a:r>
            <a:r>
              <a:rPr lang="en-US" sz="3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</a:rPr>
              <a:t>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3399"/>
                </a:solidFill>
                <a:highlight>
                  <a:srgbClr val="C0C0C0"/>
                </a:highlight>
                <a:latin typeface="+mn-lt"/>
              </a:rPr>
              <a:t>Camps and Clinics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highlight>
                  <a:srgbClr val="C0C0C0"/>
                </a:highlight>
                <a:latin typeface="+mn-lt"/>
              </a:rPr>
              <a:t>Records Retention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3399"/>
                </a:solidFill>
                <a:highlight>
                  <a:srgbClr val="C0C0C0"/>
                </a:highlight>
                <a:latin typeface="+mn-lt"/>
              </a:rPr>
              <a:t>Alcohol and Other Drugs (Employee Policy)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highlight>
                  <a:srgbClr val="C0C0C0"/>
                </a:highlight>
                <a:latin typeface="+mn-lt"/>
              </a:rPr>
              <a:t>Institutional Base Salary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3399"/>
                </a:solidFill>
                <a:highlight>
                  <a:srgbClr val="C0C0C0"/>
                </a:highlight>
                <a:latin typeface="+mn-lt"/>
              </a:rPr>
              <a:t>Religious Accommodations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highlight>
                  <a:srgbClr val="C0C0C0"/>
                </a:highlight>
                <a:latin typeface="+mn-lt"/>
              </a:rPr>
              <a:t>Responding to Allegations of Research Misconduct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003399"/>
                </a:solidFill>
                <a:highlight>
                  <a:srgbClr val="C0C0C0"/>
                </a:highlight>
                <a:latin typeface="+mn-lt"/>
              </a:rPr>
              <a:t>Timely Warnings and Emergency Notifications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rgbClr val="FF0000"/>
                </a:solidFill>
                <a:highlight>
                  <a:srgbClr val="C0C0C0"/>
                </a:highlight>
                <a:latin typeface="+mn-lt"/>
              </a:rPr>
              <a:t>Veterans and Active Duty In-State Tuition Classification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en-US" sz="3000" b="1" dirty="0">
              <a:solidFill>
                <a:schemeClr val="accent5">
                  <a:lumMod val="60000"/>
                  <a:lumOff val="40000"/>
                </a:schemeClr>
              </a:solidFill>
              <a:highlight>
                <a:srgbClr val="0232CA"/>
              </a:highlight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DD5B68-40F1-453A-A4CC-B78C06B168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40"/>
          <a:stretch/>
        </p:blipFill>
        <p:spPr>
          <a:xfrm>
            <a:off x="221033" y="6151338"/>
            <a:ext cx="1406431" cy="55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4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3374521" cy="6858000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WHERE TO FIND THESE POLICIES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01439" y="737937"/>
            <a:ext cx="7760677" cy="5422706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CSU Pueblo Website: </a:t>
            </a:r>
            <a:r>
              <a:rPr lang="en-US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csupueblo.edu 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Office of the General Counsel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Policies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Policy Library </a:t>
            </a: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search by n</a:t>
            </a:r>
            <a:r>
              <a:rPr lang="en-US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 of policy, Browse and select a Category, or select All Policies which are listed 	alphabetically by policy name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BCAFA7-FA83-514C-81E8-53D9BDDFCF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40"/>
          <a:stretch/>
        </p:blipFill>
        <p:spPr>
          <a:xfrm>
            <a:off x="221033" y="6151338"/>
            <a:ext cx="1406431" cy="55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23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Conflict of Interest and Commitment </a:t>
            </a:r>
            <a:endParaRPr lang="en-US" sz="3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300294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spcBef>
                <a:spcPts val="1200"/>
              </a:spcBef>
              <a:buNone/>
            </a:pPr>
            <a:endParaRPr lang="en-US" sz="5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algn="l" fontAlgn="base">
              <a:spcBef>
                <a:spcPts val="1200"/>
              </a:spcBef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</a:t>
            </a:r>
            <a:r>
              <a:rPr lang="en-US" sz="1800" dirty="0">
                <a:solidFill>
                  <a:srgbClr val="FF0000"/>
                </a:solidFill>
                <a:latin typeface="Lato" panose="020F0502020204030203" pitchFamily="34" charset="0"/>
              </a:rPr>
              <a:t>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To prevent conflicts of commitment and conflicts of interest from arising</a:t>
            </a:r>
          </a:p>
          <a:p>
            <a:pPr lvl="1" fontAlgn="base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</a:rPr>
              <a:t>Outside employment, consulting work that can interfere with employee’s work for the University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</a:rPr>
              <a:t>Financial , familial, business, other interests, affiliations that may affect the employee’s judgement in fulfilling their work at the university</a:t>
            </a:r>
            <a:endParaRPr lang="en-US" sz="1400" b="0" i="0" dirty="0">
              <a:effectLst/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The University should be made aware in advance of interests that may conflict with university business.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Important to avoid the appearance that the employee could use their university position to make self-serving decisions.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Conflict of Interest Disclosure Form: 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</a:rPr>
              <a:t>To be completed annually and at any time an actual, potential, or apparent Conflict of Interest or a Conflict of Commitment arises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Human Resources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08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Background Checks for Employment Purposes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291906"/>
            <a:ext cx="11116832" cy="5377342"/>
          </a:xfrm>
        </p:spPr>
        <p:txBody>
          <a:bodyPr>
            <a:normAutofit lnSpcReduction="10000"/>
          </a:bodyPr>
          <a:lstStyle/>
          <a:p>
            <a:pPr marL="0" indent="0" algn="l" fontAlgn="base">
              <a:buNone/>
            </a:pPr>
            <a:endParaRPr lang="en-US" sz="5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Establishes when criminal background checks will be conducted and the processes to ensure that candidates and employees are treated fairly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University seeks to hire employees free from troublesome backgrounds that may affect their job duties or safety of others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Laws that govern the use of criminal background checks in making employment decisions 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Except as otherwise provided in this policy, all Final Applicants are subject to a Background check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Work should not begin before Background Check has been successfully completed, except in exigent circumstances</a:t>
            </a:r>
            <a:endParaRPr lang="en-US" sz="1700" dirty="0">
              <a:latin typeface="Lato" panose="020F0502020204030203" pitchFamily="34" charset="0"/>
            </a:endParaRP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Employees must inform supervisor within 72 hours any time during their employment, or during any break in service, if they are arrested, charged with a crime and/or pled guilty or are found guilty of a crime under state or federal law 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pPr marL="285750" lvl="1" indent="-285750" fontAlgn="base">
              <a:spcBef>
                <a:spcPts val="1000"/>
              </a:spcBef>
            </a:pPr>
            <a:r>
              <a:rPr lang="en-US" sz="1700" dirty="0">
                <a:latin typeface="Lato" panose="020F0502020204030203" pitchFamily="34" charset="0"/>
              </a:rPr>
              <a:t>Human Resources &amp; Institutional Equity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3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Camps and Clinics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480658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To ensure Camps held at the University are run safely and efficiently and that finances related to camps are handled in a prudent manner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Understanding of how camps should run including financial aspects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Protection of Minors Policy must be followed if participants are under the age of 18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Additional insurance coverage may be required – approval by Director of Procurement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Employees, volunteers, students who work at Camps must complete a background check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Use of University Buildings – Event Scheduling process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Overnight Camps – Residenc</a:t>
            </a:r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e Hall request forms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Fiscal Management – Follow CSU Pueblo Financial Rule 6 and Financial Procedure 6.1</a:t>
            </a:r>
            <a:endParaRPr lang="en-US" sz="1700" b="0" i="0" dirty="0">
              <a:solidFill>
                <a:srgbClr val="2B2B2B"/>
              </a:solidFill>
              <a:effectLst/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pPr marL="285750" lvl="1" indent="-285750" fontAlgn="base">
              <a:spcBef>
                <a:spcPts val="1000"/>
              </a:spcBef>
            </a:pPr>
            <a:r>
              <a:rPr lang="en-US" sz="1700" dirty="0">
                <a:latin typeface="Lato" panose="020F0502020204030203" pitchFamily="34" charset="0"/>
              </a:rPr>
              <a:t>Athletics or Vice President of Student Affairs/Dean of Students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8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Records Retention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489048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The University is committed to proper retention, storage, security, retrieval, and disposal of University Records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The University follows State of Colorado, Department of Personnel and Administration General Retention Schedule for retention requirements for records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All University departments and offices maintain University Records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</a:rPr>
              <a:t>Physical format: paper, photographs, and digital format: using University’s systems, software and databases, email system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All University Records are the property of the University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Litigation Holds – all Records related to any audit, inspection, investigation, claim, lawsuit, etc.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Records Retention Schedule – State Archives Records Management Manual, Schedule 8 (Higher Education)</a:t>
            </a:r>
            <a:endParaRPr lang="en-US" sz="1700" b="0" i="0" dirty="0">
              <a:solidFill>
                <a:srgbClr val="2B2B2B"/>
              </a:solidFill>
              <a:effectLst/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</a:t>
            </a:r>
          </a:p>
          <a:p>
            <a:pPr marL="285750" lvl="1" indent="-285750" fontAlgn="base">
              <a:spcBef>
                <a:spcPts val="1000"/>
              </a:spcBef>
            </a:pPr>
            <a:r>
              <a:rPr lang="en-US" sz="1700" dirty="0">
                <a:latin typeface="Lato" panose="020F0502020204030203" pitchFamily="34" charset="0"/>
              </a:rPr>
              <a:t>Provost/Executive Vice President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395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Alcohol and Other Drugs (Employee Policy)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505826"/>
            <a:ext cx="11116832" cy="5377342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Compliance with local, state, and federal laws relating to the use of Alcohol and other Drugs on campus</a:t>
            </a:r>
            <a:endParaRPr lang="en-US" sz="1700" dirty="0">
              <a:solidFill>
                <a:srgbClr val="FF0000"/>
              </a:solidFill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Drug Free Workplace Act of 1988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University as a federal contractor and grant recipient is required to provide a drug-free workplace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All University employees are subject to the State of Colorado’s Universal Drug and Alcohol Policy for State Employees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Duty to Report Conviction within 5 calendar days of the conviction</a:t>
            </a: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Reasonable Suspicion of Impairment Procedures</a:t>
            </a:r>
          </a:p>
          <a:p>
            <a:pPr fontAlgn="base"/>
            <a:r>
              <a:rPr lang="en-US" sz="1700" dirty="0">
                <a:solidFill>
                  <a:srgbClr val="2B2B2B"/>
                </a:solidFill>
                <a:latin typeface="Lato" panose="020F0502020204030203" pitchFamily="34" charset="0"/>
              </a:rPr>
              <a:t>Reasonable Suspicion of Impairment Checklist</a:t>
            </a:r>
            <a:endParaRPr lang="en-US" sz="1700" b="0" i="0" dirty="0">
              <a:solidFill>
                <a:srgbClr val="2B2B2B"/>
              </a:solidFill>
              <a:effectLst/>
              <a:latin typeface="Lato" panose="020F0502020204030203" pitchFamily="34" charset="0"/>
            </a:endParaRPr>
          </a:p>
          <a:p>
            <a:pPr marL="0" indent="0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r>
              <a:rPr lang="en-US" sz="1700" b="0" i="0" dirty="0">
                <a:solidFill>
                  <a:srgbClr val="2B2B2B"/>
                </a:solidFill>
                <a:effectLst/>
                <a:latin typeface="Lato" panose="020F0502020204030203" pitchFamily="34" charset="0"/>
              </a:rPr>
              <a:t>Senior Director of Human Resources &amp; Institutional Equity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980271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9529" y="0"/>
            <a:ext cx="12201528" cy="1065402"/>
          </a:xfrm>
          <a:prstGeom prst="rect">
            <a:avLst/>
          </a:prstGeom>
          <a:solidFill>
            <a:srgbClr val="003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Institutional Base Salary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" y="499237"/>
            <a:ext cx="3023616" cy="4658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b="1" dirty="0">
                <a:solidFill>
                  <a:schemeClr val="bg1"/>
                </a:solidFill>
              </a:rPr>
            </a:br>
            <a:endParaRPr lang="en-US" b="1" cap="all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2819" y="1333851"/>
            <a:ext cx="11116832" cy="5377342"/>
          </a:xfrm>
        </p:spPr>
        <p:txBody>
          <a:bodyPr>
            <a:normAutofit lnSpcReduction="10000"/>
          </a:bodyPr>
          <a:lstStyle/>
          <a:p>
            <a:pPr marL="0" indent="0" algn="l" fontAlgn="base"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POLICY STATEMENT: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federal government requires recipients of federal funding to establish an institutional policy for IBS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This policy provides requirements and guidelines for all sponsored programs at the University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Employees should not be paid beyond their IBS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WHY SHOULD YOU CARE?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Applies to all faculty members and other exempt employees whose salary is charged to sponsored projects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</a:rPr>
              <a:t>To avoid financial penalties, expenditure disallowances and harm to the University 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PROCEDURES: 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IBS must be used as the base salary on all grant proposals unless there is a prescribed limit on compensation</a:t>
            </a:r>
          </a:p>
          <a:p>
            <a:pPr fontAlgn="base"/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Department heads provide appointment and salary change letter to faculty and other employees paid on sponsored projects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Departments must retain copies of appointment and salary letter for audit purposes</a:t>
            </a:r>
          </a:p>
          <a:p>
            <a:pPr fontAlgn="base"/>
            <a:r>
              <a:rPr lang="en-US" sz="18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IBS should be reviewed annually by the employee and department chair/director</a:t>
            </a:r>
          </a:p>
          <a:p>
            <a:pPr lvl="1" fontAlgn="base">
              <a:buFont typeface="Wingdings" panose="05000000000000000000" pitchFamily="2" charset="2"/>
              <a:buChar char="Ø"/>
            </a:pPr>
            <a:r>
              <a:rPr lang="en-US" sz="14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Any change to IBS must be reported to Human Resources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1900" dirty="0">
                <a:solidFill>
                  <a:srgbClr val="FF0000"/>
                </a:solidFill>
                <a:latin typeface="Lato" panose="020F0502020204030203" pitchFamily="34" charset="0"/>
              </a:rPr>
              <a:t>WHO TO CONTACT:</a:t>
            </a:r>
          </a:p>
          <a:p>
            <a:r>
              <a:rPr lang="en-US" sz="17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Office of Research and Sponsored Programs</a:t>
            </a:r>
          </a:p>
          <a:p>
            <a:pPr marL="0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779752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84f7e75-bb48-4f75-9a07-1b78ad51dcf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B1A9EACAA24046836A8AD3B79B4E6A" ma:contentTypeVersion="10" ma:contentTypeDescription="Create a new document." ma:contentTypeScope="" ma:versionID="73107090e1639068a05e304ae7a8c25d">
  <xsd:schema xmlns:xsd="http://www.w3.org/2001/XMLSchema" xmlns:xs="http://www.w3.org/2001/XMLSchema" xmlns:p="http://schemas.microsoft.com/office/2006/metadata/properties" xmlns:ns3="e84f7e75-bb48-4f75-9a07-1b78ad51dcfb" targetNamespace="http://schemas.microsoft.com/office/2006/metadata/properties" ma:root="true" ma:fieldsID="4c9302d1e1624a3b852e0c132b1f54bd" ns3:_="">
    <xsd:import namespace="e84f7e75-bb48-4f75-9a07-1b78ad51dc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4f7e75-bb48-4f75-9a07-1b78ad51dc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67BA61-E7EF-4401-9F5D-0EA5EDDEF1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42A04-7265-4E58-A8BC-1410D03E9586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e84f7e75-bb48-4f75-9a07-1b78ad51dcfb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C46958-AC40-4164-96C0-0ADEEC23DF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4f7e75-bb48-4f75-9a07-1b78ad51dc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5663</TotalTime>
  <Words>1495</Words>
  <Application>Microsoft Office PowerPoint</Application>
  <PresentationFormat>Widescreen</PresentationFormat>
  <Paragraphs>184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Lato</vt:lpstr>
      <vt:lpstr>Wingdings</vt:lpstr>
      <vt:lpstr>Office Theme</vt:lpstr>
      <vt:lpstr>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CSU Pueblo PROTECTION OF MINORS</dc:title>
  <dc:creator>Doyle,Johnna</dc:creator>
  <cp:lastModifiedBy>Sanchez,Cathy</cp:lastModifiedBy>
  <cp:revision>22</cp:revision>
  <cp:lastPrinted>2019-10-08T20:25:19Z</cp:lastPrinted>
  <dcterms:created xsi:type="dcterms:W3CDTF">2023-04-18T21:14:32Z</dcterms:created>
  <dcterms:modified xsi:type="dcterms:W3CDTF">2025-08-15T20:30:02Z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0x010100F5B1A9EACAA24046836A8AD3B79B4E6A</vt:lpwstr>
  </property>
</Properties>
</file>