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4" r:id="rId15"/>
    <p:sldId id="271" r:id="rId16"/>
  </p:sldIdLst>
  <p:sldSz cx="18288000" cy="10287000"/>
  <p:notesSz cx="6858000" cy="9144000"/>
  <p:embeddedFontLst>
    <p:embeddedFont>
      <p:font typeface="Archivo Black" panose="020B0A03020202020B04" pitchFamily="34" charset="77"/>
      <p:regular r:id="rId18"/>
    </p:embeddedFont>
    <p:embeddedFont>
      <p:font typeface="Industry Bold" pitchFamily="2" charset="77"/>
      <p:bold r:id="rId19"/>
    </p:embeddedFont>
    <p:embeddedFont>
      <p:font typeface="Proxima Nova 1" panose="02000506030000020004" pitchFamily="2" charset="0"/>
      <p:regular r:id="rId20"/>
      <p:bold r:id="rId21"/>
      <p:italic r:id="rId22"/>
      <p:boldItalic r:id="rId23"/>
    </p:embeddedFont>
    <p:embeddedFont>
      <p:font typeface="Proxima Nova 2" panose="02000506030000020004" pitchFamily="2" charset="0"/>
      <p:regular r:id="rId24"/>
      <p:bold r:id="rId25"/>
      <p:italic r:id="rId26"/>
      <p:boldItalic r:id="rId27"/>
    </p:embeddedFont>
    <p:embeddedFont>
      <p:font typeface="PROXIMA NOVA EXTRABOLD" panose="02000506030000020004" pitchFamily="2" charset="0"/>
      <p:bold r:id="rId28"/>
    </p:embeddedFont>
    <p:embeddedFont>
      <p:font typeface="Proxima Nova Rg" panose="02000506030000020004" pitchFamily="2" charset="0"/>
      <p:regular r:id="rId29"/>
      <p:italic r:id="rId30"/>
    </p:embeddedFont>
    <p:embeddedFont>
      <p:font typeface="Roboto" panose="02000000000000000000"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00CADA-C448-584A-A74C-140A65189B93}" v="10" dt="2025-04-09T19:07:54.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56" autoAdjust="0"/>
    <p:restoredTop sz="94733" autoAdjust="0"/>
  </p:normalViewPr>
  <p:slideViewPr>
    <p:cSldViewPr>
      <p:cViewPr varScale="1">
        <p:scale>
          <a:sx n="71" d="100"/>
          <a:sy n="71" d="100"/>
        </p:scale>
        <p:origin x="96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microsoft.com/office/2015/10/relationships/revisionInfo" Target="revisionInfo.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29BE9C-A73F-1548-82E0-9E4038CD7EAC}" type="datetimeFigureOut">
              <a:rPr lang="en-US" smtClean="0"/>
              <a:t>6/4/25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20EAB1-FC0F-A646-9859-2664CC32DC36}" type="slidenum">
              <a:rPr lang="en-US" smtClean="0"/>
              <a:t>‹#›</a:t>
            </a:fld>
            <a:endParaRPr lang="en-US"/>
          </a:p>
        </p:txBody>
      </p:sp>
    </p:spTree>
    <p:extLst>
      <p:ext uri="{BB962C8B-B14F-4D97-AF65-F5344CB8AC3E}">
        <p14:creationId xmlns:p14="http://schemas.microsoft.com/office/powerpoint/2010/main" val="93054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Aptos" panose="020B0004020202020204" pitchFamily="34" charset="0"/>
              <a:buChar char="-"/>
            </a:pPr>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1</a:t>
            </a:fld>
            <a:endParaRPr lang="en-US"/>
          </a:p>
        </p:txBody>
      </p:sp>
    </p:spTree>
    <p:extLst>
      <p:ext uri="{BB962C8B-B14F-4D97-AF65-F5344CB8AC3E}">
        <p14:creationId xmlns:p14="http://schemas.microsoft.com/office/powerpoint/2010/main" val="2845890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Counseling, tutoring, intrusive advising, the Career Center and more all designed to help our students succeed  - Many of these services are supported by Title V funds that ALL students benefit from. We are working on messaging that continues to highlight that these services are available for students.</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10</a:t>
            </a:fld>
            <a:endParaRPr lang="en-US"/>
          </a:p>
        </p:txBody>
      </p:sp>
    </p:spTree>
    <p:extLst>
      <p:ext uri="{BB962C8B-B14F-4D97-AF65-F5344CB8AC3E}">
        <p14:creationId xmlns:p14="http://schemas.microsoft.com/office/powerpoint/2010/main" val="174459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15000"/>
              </a:lnSpc>
              <a:spcAft>
                <a:spcPts val="2025"/>
              </a:spcAft>
              <a:buFont typeface="Aptos" panose="020B0004020202020204" pitchFamily="34" charset="0"/>
              <a:buChar cha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HACU – we took over 20 students to HACU in Denver this year using title V funds</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fontAlgn="base">
              <a:lnSpc>
                <a:spcPct val="115000"/>
              </a:lnSpc>
              <a:spcAft>
                <a:spcPts val="2025"/>
              </a:spcAft>
              <a:buFont typeface="Aptos" panose="020B0004020202020204" pitchFamily="34" charset="0"/>
              <a:buChar cha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Alondra speaking at the Global Minded First Gen Presentation at the UN in New York</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fontAlgn="base">
              <a:lnSpc>
                <a:spcPct val="115000"/>
              </a:lnSpc>
              <a:spcAft>
                <a:spcPts val="2025"/>
              </a:spcAft>
              <a:buFont typeface="Aptos" panose="020B0004020202020204" pitchFamily="34" charset="0"/>
              <a:buChar cha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Career and Internships, Mentor Match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fontAlgn="base">
              <a:lnSpc>
                <a:spcPct val="115000"/>
              </a:lnSpc>
              <a:spcAft>
                <a:spcPts val="2025"/>
              </a:spcAft>
              <a:buFont typeface="Aptos" panose="020B0004020202020204" pitchFamily="34" charset="0"/>
              <a:buChar cha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Undergraduate Research – Discovery Scholars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11</a:t>
            </a:fld>
            <a:endParaRPr lang="en-US"/>
          </a:p>
        </p:txBody>
      </p:sp>
    </p:spTree>
    <p:extLst>
      <p:ext uri="{BB962C8B-B14F-4D97-AF65-F5344CB8AC3E}">
        <p14:creationId xmlns:p14="http://schemas.microsoft.com/office/powerpoint/2010/main" val="222192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Making sure that as we make decisions as a campus we are doing with data, which is vastly better since moving to Banner and the technological resources. Both Enrollment and AA have invested in data staff to help make strategic decisions.</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12</a:t>
            </a:fld>
            <a:endParaRPr lang="en-US"/>
          </a:p>
        </p:txBody>
      </p:sp>
    </p:spTree>
    <p:extLst>
      <p:ext uri="{BB962C8B-B14F-4D97-AF65-F5344CB8AC3E}">
        <p14:creationId xmlns:p14="http://schemas.microsoft.com/office/powerpoint/2010/main" val="4266438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We offer our Viewbook and many other materials in Spanish to facilitate the family going culture that is needed for many Latino first generation students.  We are working to enhance our bilingual staff in many offices to support students and utilize certified interpreters for events such as Commencement.</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13</a:t>
            </a:fld>
            <a:endParaRPr lang="en-US"/>
          </a:p>
        </p:txBody>
      </p:sp>
    </p:spTree>
    <p:extLst>
      <p:ext uri="{BB962C8B-B14F-4D97-AF65-F5344CB8AC3E}">
        <p14:creationId xmlns:p14="http://schemas.microsoft.com/office/powerpoint/2010/main" val="2739250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15000"/>
              </a:lnSpc>
              <a:spcAft>
                <a:spcPts val="2025"/>
              </a:spcAft>
              <a:buNone/>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These BEST Practices were presented to the task Force and we agreed that using this framework would guide future decision making. Knowing there are uncertainties that lie ahead, we feel confident that these best practices guiding our decision making will give us an opportunity increase access and opportunity of all students. And due to the EO’s other changes </a:t>
            </a:r>
            <a:r>
              <a:rPr lang="en-US" sz="1800" kern="0" dirty="0" err="1">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neccesate</a:t>
            </a: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some shifts, but those will be done with this framework and will help guide future decision work and it is worth mentioning that highlighting this framework has for decisions has been going on for many years, and validated by our receiving several Title V grants.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fontAlgn="base">
              <a:lnSpc>
                <a:spcPct val="115000"/>
              </a:lnSpc>
              <a:spcAft>
                <a:spcPts val="2025"/>
              </a:spcAft>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Now we are just formalizing what we were already doing as part of a strategic Cabinet effort for deciding in multiple areas across campus including the budget. The mission should drive our work and subsequently the decisions we are making</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14</a:t>
            </a:fld>
            <a:endParaRPr lang="en-US"/>
          </a:p>
        </p:txBody>
      </p:sp>
    </p:spTree>
    <p:extLst>
      <p:ext uri="{BB962C8B-B14F-4D97-AF65-F5344CB8AC3E}">
        <p14:creationId xmlns:p14="http://schemas.microsoft.com/office/powerpoint/2010/main" val="2296983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Thank you for the opportunity to share this work with </a:t>
            </a:r>
            <a:r>
              <a:rPr lang="en-US" sz="1800" kern="0" dirty="0" err="1">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oyu</a:t>
            </a: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 and I am grateful that Interim President Munn has asked me to lead such important work on our campus and the opportunity to talk with you all today.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15</a:t>
            </a:fld>
            <a:endParaRPr lang="en-US"/>
          </a:p>
        </p:txBody>
      </p:sp>
    </p:spTree>
    <p:extLst>
      <p:ext uri="{BB962C8B-B14F-4D97-AF65-F5344CB8AC3E}">
        <p14:creationId xmlns:p14="http://schemas.microsoft.com/office/powerpoint/2010/main" val="372362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Aptos" panose="020B0004020202020204" pitchFamily="34" charset="0"/>
              <a:buChar char="-"/>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Just returned from the HACU (Hispanic Association of Colleges and Universities) Legislative Conference and it was an important reminder of the valuable work HSI’s play in the social and economic mobility of Latino students, and that the work at CSU Pueblo in this area helps ALL students. </a:t>
            </a:r>
          </a:p>
          <a:p>
            <a:pPr marL="742950" marR="0" lvl="1" indent="-285750">
              <a:lnSpc>
                <a:spcPct val="115000"/>
              </a:lnSpc>
              <a:buFont typeface="Courier New" panose="02070309020205020404" pitchFamily="49" charset="0"/>
              <a:buChar char="o"/>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Rising tides, lift all boats. </a:t>
            </a:r>
          </a:p>
          <a:p>
            <a:pPr marL="342900" marR="0" lvl="0" indent="-342900">
              <a:lnSpc>
                <a:spcPct val="115000"/>
              </a:lnSpc>
              <a:buFont typeface="Aptos" panose="020B0004020202020204" pitchFamily="34" charset="0"/>
              <a:buChar char="-"/>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President Munn asked me to take on a leadership role at Pueblo regarding the EO’s and government relations both at the state and federal level</a:t>
            </a:r>
          </a:p>
          <a:p>
            <a:pPr marL="742950" marR="0" lvl="1" indent="-285750">
              <a:lnSpc>
                <a:spcPct val="115000"/>
              </a:lnSpc>
              <a:buFont typeface="Courier New" panose="02070309020205020404" pitchFamily="49" charset="0"/>
              <a:buChar char="o"/>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 EO I met with President Munn and suggested that it would be appropriate to gather a response team for two reasons, to engage campus stakeholders and develop plans to effectively implement appropriate changes </a:t>
            </a:r>
          </a:p>
          <a:p>
            <a:pPr marL="742950" marR="0" lvl="1" indent="-285750">
              <a:lnSpc>
                <a:spcPct val="115000"/>
              </a:lnSpc>
              <a:spcAft>
                <a:spcPts val="800"/>
              </a:spcAft>
              <a:buFont typeface="Courier New" panose="02070309020205020404" pitchFamily="49" charset="0"/>
              <a:buChar char="o"/>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Created a website for information dissemination to campus</a:t>
            </a: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2</a:t>
            </a:fld>
            <a:endParaRPr lang="en-US"/>
          </a:p>
        </p:txBody>
      </p:sp>
    </p:spTree>
    <p:extLst>
      <p:ext uri="{BB962C8B-B14F-4D97-AF65-F5344CB8AC3E}">
        <p14:creationId xmlns:p14="http://schemas.microsoft.com/office/powerpoint/2010/main" val="1570013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Aptos" panose="020B0004020202020204" pitchFamily="34" charset="0"/>
              <a:buChar cha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Created The EO Task Force with representatives from across campus</a:t>
            </a:r>
          </a:p>
          <a:p>
            <a:pPr marL="342900" marR="0" lvl="0" indent="-342900">
              <a:lnSpc>
                <a:spcPct val="115000"/>
              </a:lnSpc>
              <a:buFont typeface="Aptos" panose="020B0004020202020204" pitchFamily="34" charset="0"/>
              <a:buChar cha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Co-Chair: Deputy General Counsel Johnna Doyle</a:t>
            </a:r>
          </a:p>
          <a:p>
            <a:pPr marL="342900" marR="0" lvl="0" indent="-342900">
              <a:lnSpc>
                <a:spcPct val="115000"/>
              </a:lnSpc>
              <a:spcAft>
                <a:spcPts val="800"/>
              </a:spcAft>
              <a:buFont typeface="Aptos" panose="020B0004020202020204" pitchFamily="34" charset="0"/>
              <a:buChar char="-"/>
            </a:pPr>
            <a:r>
              <a:rPr lang="en-US" sz="1800" kern="100" dirty="0">
                <a:effectLst/>
                <a:latin typeface="Aptos" panose="020B0004020202020204" pitchFamily="34" charset="0"/>
                <a:ea typeface="Times New Roman" panose="02020603050405020304" pitchFamily="18" charset="0"/>
                <a:cs typeface="Times New Roman" panose="02020603050405020304" pitchFamily="18" charset="0"/>
              </a:rPr>
              <a:t>Highlight – Dr. K and Dr. Steve Liebel</a:t>
            </a: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3</a:t>
            </a:fld>
            <a:endParaRPr lang="en-US"/>
          </a:p>
        </p:txBody>
      </p:sp>
    </p:spTree>
    <p:extLst>
      <p:ext uri="{BB962C8B-B14F-4D97-AF65-F5344CB8AC3E}">
        <p14:creationId xmlns:p14="http://schemas.microsoft.com/office/powerpoint/2010/main" val="1437629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Aft>
                <a:spcPts val="800"/>
              </a:spcAft>
              <a:buNone/>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Due to CSU Pueblo designation as an HSI, there is a sentiment from both our President and the committee that allow us the opportunity to respond a little differently</a:t>
            </a:r>
          </a:p>
          <a:p>
            <a:pPr marL="342900" marR="0" lvl="0" indent="-342900">
              <a:lnSpc>
                <a:spcPct val="115000"/>
              </a:lnSpc>
              <a:spcAft>
                <a:spcPts val="800"/>
              </a:spcAft>
              <a:buFont typeface="Aptos" panose="020B0004020202020204" pitchFamily="34" charset="0"/>
              <a:buChar char="-"/>
            </a:pPr>
            <a:r>
              <a:rPr lang="en-US" sz="1200" kern="100" dirty="0">
                <a:effectLst/>
                <a:latin typeface="Aptos" panose="020B0004020202020204" pitchFamily="34" charset="0"/>
                <a:ea typeface="Times New Roman" panose="02020603050405020304" pitchFamily="18" charset="0"/>
                <a:cs typeface="Times New Roman" panose="02020603050405020304" pitchFamily="18" charset="0"/>
              </a:rPr>
              <a:t>We meet weekly to review new orders, new developments across campus, and make recommendations to Cabinet / President Munn </a:t>
            </a:r>
          </a:p>
          <a:p>
            <a:pPr marL="342900" marR="0" lvl="0" indent="-342900" fontAlgn="base">
              <a:lnSpc>
                <a:spcPct val="115000"/>
              </a:lnSpc>
              <a:spcAft>
                <a:spcPts val="800"/>
              </a:spcAft>
              <a:buFont typeface="Aptos" panose="020B0004020202020204" pitchFamily="34" charset="0"/>
              <a:buChar char="-"/>
            </a:pPr>
            <a:r>
              <a:rPr lang="en-US" sz="1050" kern="0" dirty="0">
                <a:solidFill>
                  <a:srgbClr val="000000"/>
                </a:solidFill>
                <a:effectLst/>
                <a:latin typeface="inherit"/>
                <a:ea typeface="Times New Roman" panose="02020603050405020304" pitchFamily="18" charset="0"/>
                <a:cs typeface="Times New Roman" panose="02020603050405020304" pitchFamily="18" charset="0"/>
              </a:rPr>
              <a:t>Title V of the Higher Education Act of 1965 is the law</a:t>
            </a:r>
            <a:endParaRPr lang="en-US"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fontAlgn="base">
              <a:lnSpc>
                <a:spcPct val="115000"/>
              </a:lnSpc>
              <a:spcAft>
                <a:spcPts val="800"/>
              </a:spcAft>
              <a:buFont typeface="Courier New" panose="02070309020205020404" pitchFamily="49" charset="0"/>
              <a:buChar char="o"/>
            </a:pPr>
            <a:r>
              <a:rPr lang="en-US" sz="1050" kern="0" dirty="0">
                <a:solidFill>
                  <a:srgbClr val="000000"/>
                </a:solidFill>
                <a:effectLst/>
                <a:latin typeface="inherit"/>
                <a:ea typeface="Times New Roman" panose="02020603050405020304" pitchFamily="18" charset="0"/>
                <a:cs typeface="Times New Roman" panose="02020603050405020304" pitchFamily="18" charset="0"/>
              </a:rPr>
              <a:t>An executive order cannot repeal Title V of the Higher Education Act of 1965, as amended through September 2006, in which Congress found that “Hispanic Americans are at high risk of not enrolling or graduating from institutions of higher education.” </a:t>
            </a:r>
            <a:endParaRPr lang="en-US"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fontAlgn="base">
              <a:lnSpc>
                <a:spcPct val="115000"/>
              </a:lnSpc>
              <a:spcAft>
                <a:spcPts val="800"/>
              </a:spcAft>
              <a:buFont typeface="Courier New" panose="02070309020205020404" pitchFamily="49" charset="0"/>
              <a:buChar char="o"/>
            </a:pPr>
            <a:r>
              <a:rPr lang="en-US" sz="1050" kern="0" dirty="0">
                <a:solidFill>
                  <a:srgbClr val="000000"/>
                </a:solidFill>
                <a:effectLst/>
                <a:latin typeface="inherit"/>
                <a:ea typeface="Times New Roman" panose="02020603050405020304" pitchFamily="18" charset="0"/>
                <a:cs typeface="Times New Roman" panose="02020603050405020304" pitchFamily="18" charset="0"/>
              </a:rPr>
              <a:t>Section 511 of Title V calls for Hispanic-serving institutions to “set forth, or describe how the institution will develop, a comprehensive development plan to strengthen the institution's academic quality and institutional management and otherwise provide for institutional self-sufficiency and growth.”</a:t>
            </a:r>
            <a:endParaRPr lang="en-US"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fontAlgn="base">
              <a:lnSpc>
                <a:spcPct val="115000"/>
              </a:lnSpc>
              <a:spcAft>
                <a:spcPts val="800"/>
              </a:spcAft>
              <a:buFont typeface="Aptos" panose="020B0004020202020204" pitchFamily="34" charset="0"/>
              <a:buChar char="-"/>
            </a:pPr>
            <a:r>
              <a:rPr lang="en-US" sz="1050" kern="0" dirty="0">
                <a:solidFill>
                  <a:srgbClr val="000000"/>
                </a:solidFill>
                <a:effectLst/>
                <a:latin typeface="inherit"/>
                <a:ea typeface="Times New Roman" panose="02020603050405020304" pitchFamily="18" charset="0"/>
                <a:cs typeface="Times New Roman" panose="02020603050405020304" pitchFamily="18" charset="0"/>
              </a:rPr>
              <a:t>CSU Pueblo is a regional university that serves Southern Colorado</a:t>
            </a:r>
            <a:endParaRPr lang="en-US"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fontAlgn="base">
              <a:lnSpc>
                <a:spcPct val="115000"/>
              </a:lnSpc>
              <a:spcAft>
                <a:spcPts val="800"/>
              </a:spcAft>
              <a:buFont typeface="Courier New" panose="02070309020205020404" pitchFamily="49" charset="0"/>
              <a:buChar char="o"/>
            </a:pPr>
            <a:r>
              <a:rPr lang="en-US" sz="1050" kern="0" dirty="0">
                <a:solidFill>
                  <a:srgbClr val="000000"/>
                </a:solidFill>
                <a:effectLst/>
                <a:latin typeface="inherit"/>
                <a:ea typeface="Times New Roman" panose="02020603050405020304" pitchFamily="18" charset="0"/>
                <a:cs typeface="Times New Roman" panose="02020603050405020304" pitchFamily="18" charset="0"/>
              </a:rPr>
              <a:t>Our mission as a university is to close the educational attainment gap in Southern Colorado. We are rooted in our community and are the school of choice for our students from the rural region – we are an HSI, but also a Minority Serving Institution, and that is a key part of our service to Colorado. </a:t>
            </a:r>
            <a:endParaRPr lang="en-US"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fontAlgn="base">
              <a:lnSpc>
                <a:spcPct val="115000"/>
              </a:lnSpc>
              <a:spcAft>
                <a:spcPts val="2025"/>
              </a:spcAft>
              <a:buNone/>
            </a:pPr>
            <a:r>
              <a:rPr lang="en-US" sz="105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Our work is important, and it is lawful. </a:t>
            </a:r>
            <a:endParaRPr lang="en-US"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fontAlgn="base">
              <a:lnSpc>
                <a:spcPct val="115000"/>
              </a:lnSpc>
              <a:spcAft>
                <a:spcPts val="2025"/>
              </a:spcAft>
            </a:pPr>
            <a:r>
              <a:rPr lang="en-US" sz="105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To be in compliance with the law we must expand opportunities for Hispanic students and do everything we can to increase the attainment of Hispanic students toward a college degree. This is work that not only creates a powerful ripple effect for all of our students but is good for our communities. </a:t>
            </a:r>
            <a:endParaRPr lang="en-US" sz="12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4</a:t>
            </a:fld>
            <a:endParaRPr lang="en-US"/>
          </a:p>
        </p:txBody>
      </p:sp>
    </p:spTree>
    <p:extLst>
      <p:ext uri="{BB962C8B-B14F-4D97-AF65-F5344CB8AC3E}">
        <p14:creationId xmlns:p14="http://schemas.microsoft.com/office/powerpoint/2010/main" val="1207747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Lean into the HSI designation and how that mission should drive our work</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5</a:t>
            </a:fld>
            <a:endParaRPr lang="en-US"/>
          </a:p>
        </p:txBody>
      </p:sp>
    </p:spTree>
    <p:extLst>
      <p:ext uri="{BB962C8B-B14F-4D97-AF65-F5344CB8AC3E}">
        <p14:creationId xmlns:p14="http://schemas.microsoft.com/office/powerpoint/2010/main" val="3144265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First we reviewed all possible places across campus with the EO’s might have a direct impact or clear correlation but leaning into the HSI area which does designate the importance of Diversity, and building belonging and opportunity — we tried a different approach. Rather start cutting / eliminating DEI from campus, we presented research driven “best Practices” for HSI and with that in mind.</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6</a:t>
            </a:fld>
            <a:endParaRPr lang="en-US"/>
          </a:p>
        </p:txBody>
      </p:sp>
    </p:spTree>
    <p:extLst>
      <p:ext uri="{BB962C8B-B14F-4D97-AF65-F5344CB8AC3E}">
        <p14:creationId xmlns:p14="http://schemas.microsoft.com/office/powerpoint/2010/main" val="3640149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lnSpc>
                <a:spcPct val="115000"/>
              </a:lnSpc>
              <a:spcAft>
                <a:spcPts val="2025"/>
              </a:spcAft>
              <a:buFont typeface="Aptos" panose="020B0004020202020204" pitchFamily="34" charset="0"/>
              <a:buChar cha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Chicano Studies Minor</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fontAlgn="base">
              <a:lnSpc>
                <a:spcPct val="115000"/>
              </a:lnSpc>
              <a:spcAft>
                <a:spcPts val="2025"/>
              </a:spcAft>
              <a:buFont typeface="Aptos" panose="020B0004020202020204" pitchFamily="34" charset="0"/>
              <a:buChar cha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Diversity Studies Certificate</a:t>
            </a:r>
          </a:p>
          <a:p>
            <a:pPr marL="342900" marR="0" lvl="0" indent="-342900" fontAlgn="base">
              <a:lnSpc>
                <a:spcPct val="115000"/>
              </a:lnSpc>
              <a:spcAft>
                <a:spcPts val="2025"/>
              </a:spcAft>
              <a:buFont typeface="Aptos" panose="020B0004020202020204" pitchFamily="34" charset="0"/>
              <a:buChar char="-"/>
            </a:pPr>
            <a:endPar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15000"/>
              </a:lnSpc>
              <a:spcBef>
                <a:spcPts val="0"/>
              </a:spcBef>
              <a:spcAft>
                <a:spcPts val="2025"/>
              </a:spcAft>
              <a:buClrTx/>
              <a:buSzTx/>
              <a:buFont typeface="Aptos" panose="020B0004020202020204" pitchFamily="34" charset="0"/>
              <a:buChar char="-"/>
              <a:tabLst/>
              <a:defRP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We have continued to offer and not make changes to curriculum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fontAlgn="base">
              <a:lnSpc>
                <a:spcPct val="115000"/>
              </a:lnSpc>
              <a:spcAft>
                <a:spcPts val="2025"/>
              </a:spcAft>
              <a:buFont typeface="Aptos" panose="020B0004020202020204" pitchFamily="34" charset="0"/>
              <a:buChar char="-"/>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7</a:t>
            </a:fld>
            <a:endParaRPr lang="en-US"/>
          </a:p>
        </p:txBody>
      </p:sp>
    </p:spTree>
    <p:extLst>
      <p:ext uri="{BB962C8B-B14F-4D97-AF65-F5344CB8AC3E}">
        <p14:creationId xmlns:p14="http://schemas.microsoft.com/office/powerpoint/2010/main" val="1927438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Continuing to offer student engagement activities that celebrate different cultures. We don’t have any designated “Cultural Spaces” but rather our affinity spaces are Student Organizations. However, we received validation that these student groups in bot mission and practice are open to all students. For example: a white student would be welcome to participate In events and activities of the Black Student Union. </a:t>
            </a:r>
          </a:p>
          <a:p>
            <a:pPr marL="0" marR="0" fontAlgn="base">
              <a:lnSpc>
                <a:spcPct val="115000"/>
              </a:lnSpc>
              <a:spcAft>
                <a:spcPts val="2025"/>
              </a:spcAft>
              <a:buNone/>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Knowing this – the committee discussed the importance of allowing students to highlight their affinity groups at through graduation and regalia. Cabinet and President Munn were supportive and the message was shared with graduating students.</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fontAlgn="base">
              <a:lnSpc>
                <a:spcPct val="115000"/>
              </a:lnSpc>
              <a:spcAft>
                <a:spcPts val="2025"/>
              </a:spcAft>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Ballet Folklorico performs at many campus events, including Discover Day and is highlighted as one of the gems of CSU Pueblo </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8</a:t>
            </a:fld>
            <a:endParaRPr lang="en-US"/>
          </a:p>
        </p:txBody>
      </p:sp>
    </p:spTree>
    <p:extLst>
      <p:ext uri="{BB962C8B-B14F-4D97-AF65-F5344CB8AC3E}">
        <p14:creationId xmlns:p14="http://schemas.microsoft.com/office/powerpoint/2010/main" val="2111514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15000"/>
              </a:lnSpc>
              <a:spcAft>
                <a:spcPts val="2025"/>
              </a:spcAft>
              <a:buNone/>
            </a:pPr>
            <a:r>
              <a:rPr lang="en-US" sz="1800" kern="0" dirty="0">
                <a:solidFill>
                  <a:srgbClr val="000000"/>
                </a:solidFill>
                <a:effectLst/>
                <a:latin typeface="Roboto" panose="02000000000000000000" pitchFamily="2" charset="0"/>
                <a:ea typeface="Times New Roman" panose="02020603050405020304" pitchFamily="18" charset="0"/>
                <a:cs typeface="Times New Roman" panose="02020603050405020304" pitchFamily="18" charset="0"/>
              </a:rPr>
              <a:t>Last year we implemented the First Generation signing day and we have had a day where first generation students can leave the mark on the university. We show this wall during tours now and I think it does 2 things: 1) it highlights and celebrates our first gen students and 2) reminds them they are not alone</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20EAB1-FC0F-A646-9859-2664CC32DC36}" type="slidenum">
              <a:rPr lang="en-US" smtClean="0"/>
              <a:t>9</a:t>
            </a:fld>
            <a:endParaRPr lang="en-US"/>
          </a:p>
        </p:txBody>
      </p:sp>
    </p:spTree>
    <p:extLst>
      <p:ext uri="{BB962C8B-B14F-4D97-AF65-F5344CB8AC3E}">
        <p14:creationId xmlns:p14="http://schemas.microsoft.com/office/powerpoint/2010/main" val="2270036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png"/><Relationship Id="rId7"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4.png"/><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png"/><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4.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66.png"/><Relationship Id="rId18" Type="http://schemas.openxmlformats.org/officeDocument/2006/relationships/image" Target="../media/image71.svg"/><Relationship Id="rId3" Type="http://schemas.openxmlformats.org/officeDocument/2006/relationships/image" Target="../media/image4.png"/><Relationship Id="rId7" Type="http://schemas.openxmlformats.org/officeDocument/2006/relationships/image" Target="../media/image60.png"/><Relationship Id="rId12" Type="http://schemas.openxmlformats.org/officeDocument/2006/relationships/image" Target="../media/image65.svg"/><Relationship Id="rId17"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69.svg"/><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64.png"/><Relationship Id="rId5" Type="http://schemas.openxmlformats.org/officeDocument/2006/relationships/image" Target="../media/image58.png"/><Relationship Id="rId15" Type="http://schemas.openxmlformats.org/officeDocument/2006/relationships/image" Target="../media/image68.png"/><Relationship Id="rId10" Type="http://schemas.openxmlformats.org/officeDocument/2006/relationships/image" Target="../media/image63.svg"/><Relationship Id="rId4" Type="http://schemas.openxmlformats.org/officeDocument/2006/relationships/image" Target="../media/image57.jpeg"/><Relationship Id="rId9" Type="http://schemas.openxmlformats.org/officeDocument/2006/relationships/image" Target="../media/image62.png"/><Relationship Id="rId14" Type="http://schemas.openxmlformats.org/officeDocument/2006/relationships/image" Target="../media/image67.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notesSlide" Target="../notesSlides/notesSlide3.xml"/><Relationship Id="rId16"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openxmlformats.org/officeDocument/2006/relationships/image" Target="../media/image33.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 Id="rId9" Type="http://schemas.openxmlformats.org/officeDocument/2006/relationships/image" Target="../media/image3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0154245" y="0"/>
            <a:ext cx="8698393" cy="10400373"/>
            <a:chOff x="0" y="0"/>
            <a:chExt cx="8603361" cy="10286746"/>
          </a:xfrm>
        </p:grpSpPr>
        <p:sp>
          <p:nvSpPr>
            <p:cNvPr id="4" name="Freeform 4"/>
            <p:cNvSpPr/>
            <p:nvPr/>
          </p:nvSpPr>
          <p:spPr>
            <a:xfrm>
              <a:off x="-2794" y="-127"/>
              <a:ext cx="8606155" cy="10286873"/>
            </a:xfrm>
            <a:custGeom>
              <a:avLst/>
              <a:gdLst/>
              <a:ahLst/>
              <a:cxnLst/>
              <a:rect l="l" t="t" r="r" b="b"/>
              <a:pathLst>
                <a:path w="8606155" h="10286873">
                  <a:moveTo>
                    <a:pt x="8606155" y="10251440"/>
                  </a:moveTo>
                  <a:cubicBezTo>
                    <a:pt x="8606155" y="10284587"/>
                    <a:pt x="8595487" y="10286873"/>
                    <a:pt x="8567674" y="10286873"/>
                  </a:cubicBezTo>
                  <a:cubicBezTo>
                    <a:pt x="5713095" y="10286238"/>
                    <a:pt x="2858643" y="10286238"/>
                    <a:pt x="4064" y="10286238"/>
                  </a:cubicBezTo>
                  <a:cubicBezTo>
                    <a:pt x="0" y="10272395"/>
                    <a:pt x="6350" y="10259822"/>
                    <a:pt x="9271" y="10246995"/>
                  </a:cubicBezTo>
                  <a:cubicBezTo>
                    <a:pt x="134747" y="9685401"/>
                    <a:pt x="260350" y="9123934"/>
                    <a:pt x="386207" y="8562467"/>
                  </a:cubicBezTo>
                  <a:cubicBezTo>
                    <a:pt x="565658" y="7761986"/>
                    <a:pt x="745490" y="6961632"/>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5"/>
                    <a:pt x="8605139" y="6846316"/>
                    <a:pt x="8606155" y="10251440"/>
                  </a:cubicBezTo>
                  <a:close/>
                </a:path>
              </a:pathLst>
            </a:custGeom>
            <a:blipFill>
              <a:blip r:embed="rId4">
                <a:extLst>
                  <a:ext uri="{28A0092B-C50C-407E-A947-70E740481C1C}">
                    <a14:useLocalDpi xmlns:a14="http://schemas.microsoft.com/office/drawing/2010/main"/>
                  </a:ext>
                </a:extLst>
              </a:blip>
              <a:stretch>
                <a:fillRect/>
              </a:stretch>
            </a:blipFill>
          </p:spPr>
          <p:txBody>
            <a:bodyPr/>
            <a:lstStyle/>
            <a:p>
              <a:endParaRPr lang="en-US"/>
            </a:p>
          </p:txBody>
        </p:sp>
      </p:grpSp>
      <p:sp>
        <p:nvSpPr>
          <p:cNvPr id="5" name="Freeform 5"/>
          <p:cNvSpPr/>
          <p:nvPr/>
        </p:nvSpPr>
        <p:spPr>
          <a:xfrm>
            <a:off x="744810" y="8887801"/>
            <a:ext cx="4546838" cy="949340"/>
          </a:xfrm>
          <a:custGeom>
            <a:avLst/>
            <a:gdLst/>
            <a:ahLst/>
            <a:cxnLst/>
            <a:rect l="l" t="t" r="r" b="b"/>
            <a:pathLst>
              <a:path w="4546838" h="949340">
                <a:moveTo>
                  <a:pt x="0" y="0"/>
                </a:moveTo>
                <a:lnTo>
                  <a:pt x="4546838" y="0"/>
                </a:lnTo>
                <a:lnTo>
                  <a:pt x="4546838" y="949340"/>
                </a:lnTo>
                <a:lnTo>
                  <a:pt x="0" y="949340"/>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635735" y="6834558"/>
            <a:ext cx="11319429" cy="2053179"/>
          </a:xfrm>
          <a:prstGeom prst="rect">
            <a:avLst/>
          </a:prstGeom>
        </p:spPr>
        <p:txBody>
          <a:bodyPr lIns="0" tIns="0" rIns="0" bIns="0" rtlCol="0" anchor="t">
            <a:spAutoFit/>
          </a:bodyPr>
          <a:lstStyle/>
          <a:p>
            <a:pPr algn="l">
              <a:lnSpc>
                <a:spcPts val="16610"/>
              </a:lnSpc>
            </a:pPr>
            <a:r>
              <a:rPr lang="en-US" sz="12036" b="1" spc="168" dirty="0">
                <a:solidFill>
                  <a:srgbClr val="1E2759"/>
                </a:solidFill>
                <a:latin typeface="Proxima Nova Extrabold" panose="02000506030000020004" pitchFamily="2" charset="0"/>
                <a:ea typeface="Proxima Nova 1"/>
                <a:cs typeface="Proxima Nova 1"/>
                <a:sym typeface="Proxima Nova 1"/>
              </a:rPr>
              <a:t>TASK FORCE</a:t>
            </a:r>
          </a:p>
        </p:txBody>
      </p:sp>
      <p:sp>
        <p:nvSpPr>
          <p:cNvPr id="7" name="TextBox 7"/>
          <p:cNvSpPr txBox="1"/>
          <p:nvPr/>
        </p:nvSpPr>
        <p:spPr>
          <a:xfrm>
            <a:off x="635735" y="6566435"/>
            <a:ext cx="11840793" cy="723981"/>
          </a:xfrm>
          <a:prstGeom prst="rect">
            <a:avLst/>
          </a:prstGeom>
        </p:spPr>
        <p:txBody>
          <a:bodyPr lIns="0" tIns="0" rIns="0" bIns="0" rtlCol="0" anchor="t">
            <a:spAutoFit/>
          </a:bodyPr>
          <a:lstStyle/>
          <a:p>
            <a:pPr algn="l">
              <a:lnSpc>
                <a:spcPts val="6137"/>
              </a:lnSpc>
            </a:pPr>
            <a:r>
              <a:rPr lang="en-US" sz="4800" b="1" spc="62" dirty="0">
                <a:solidFill>
                  <a:srgbClr val="CC3333"/>
                </a:solidFill>
                <a:latin typeface="Proxima Nova 1"/>
                <a:ea typeface="Proxima Nova 1"/>
                <a:cs typeface="Proxima Nova 1"/>
                <a:sym typeface="Proxima Nova 1"/>
              </a:rPr>
              <a:t>EXECUTIVE</a:t>
            </a:r>
            <a:r>
              <a:rPr lang="en-US" sz="4447" b="1" spc="62" dirty="0">
                <a:solidFill>
                  <a:srgbClr val="CC3333"/>
                </a:solidFill>
                <a:latin typeface="Proxima Nova 1"/>
                <a:ea typeface="Proxima Nova 1"/>
                <a:cs typeface="Proxima Nova 1"/>
                <a:sym typeface="Proxima Nova 1"/>
              </a:rPr>
              <a:t> ORDER &amp; LEGISLATIVE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grpSp>
        <p:nvGrpSpPr>
          <p:cNvPr id="3" name="Group 3"/>
          <p:cNvGrpSpPr/>
          <p:nvPr/>
        </p:nvGrpSpPr>
        <p:grpSpPr>
          <a:xfrm>
            <a:off x="-3950263" y="803081"/>
            <a:ext cx="15859325" cy="2258023"/>
            <a:chOff x="0" y="0"/>
            <a:chExt cx="1537211" cy="218865"/>
          </a:xfrm>
        </p:grpSpPr>
        <p:sp>
          <p:nvSpPr>
            <p:cNvPr id="4" name="Freeform 4"/>
            <p:cNvSpPr/>
            <p:nvPr/>
          </p:nvSpPr>
          <p:spPr>
            <a:xfrm>
              <a:off x="0" y="0"/>
              <a:ext cx="1537211" cy="218865"/>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1E2759"/>
            </a:solidFill>
            <a:ln cap="sq">
              <a:noFill/>
              <a:prstDash val="solid"/>
              <a:miter/>
            </a:ln>
          </p:spPr>
          <p:txBody>
            <a:bodyPr/>
            <a:lstStyle/>
            <a:p>
              <a:endParaRPr lang="en-US"/>
            </a:p>
          </p:txBody>
        </p:sp>
        <p:sp>
          <p:nvSpPr>
            <p:cNvPr id="5" name="TextBox 5"/>
            <p:cNvSpPr txBox="1"/>
            <p:nvPr/>
          </p:nvSpPr>
          <p:spPr>
            <a:xfrm>
              <a:off x="101600" y="-19050"/>
              <a:ext cx="1334011"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AutoShape 6"/>
          <p:cNvSpPr/>
          <p:nvPr/>
        </p:nvSpPr>
        <p:spPr>
          <a:xfrm flipV="1">
            <a:off x="-721523" y="803081"/>
            <a:ext cx="10545604" cy="19050"/>
          </a:xfrm>
          <a:prstGeom prst="line">
            <a:avLst/>
          </a:prstGeom>
          <a:ln w="38100" cap="flat">
            <a:solidFill>
              <a:srgbClr val="D90000"/>
            </a:solidFill>
            <a:prstDash val="solid"/>
            <a:headEnd type="none" w="sm" len="sm"/>
            <a:tailEnd type="none" w="sm" len="sm"/>
          </a:ln>
        </p:spPr>
        <p:txBody>
          <a:bodyPr/>
          <a:lstStyle/>
          <a:p>
            <a:endParaRPr lang="en-US"/>
          </a:p>
        </p:txBody>
      </p:sp>
      <p:grpSp>
        <p:nvGrpSpPr>
          <p:cNvPr id="7" name="Group 7"/>
          <p:cNvGrpSpPr/>
          <p:nvPr/>
        </p:nvGrpSpPr>
        <p:grpSpPr>
          <a:xfrm>
            <a:off x="958452" y="3009085"/>
            <a:ext cx="5689104" cy="275488"/>
            <a:chOff x="0" y="0"/>
            <a:chExt cx="4519796" cy="218865"/>
          </a:xfrm>
        </p:grpSpPr>
        <p:sp>
          <p:nvSpPr>
            <p:cNvPr id="8" name="Freeform 8"/>
            <p:cNvSpPr/>
            <p:nvPr/>
          </p:nvSpPr>
          <p:spPr>
            <a:xfrm>
              <a:off x="0" y="0"/>
              <a:ext cx="4519796" cy="218865"/>
            </a:xfrm>
            <a:custGeom>
              <a:avLst/>
              <a:gdLst/>
              <a:ahLst/>
              <a:cxnLst/>
              <a:rect l="l" t="t" r="r" b="b"/>
              <a:pathLst>
                <a:path w="4519796" h="218865">
                  <a:moveTo>
                    <a:pt x="4316596" y="0"/>
                  </a:moveTo>
                  <a:lnTo>
                    <a:pt x="0" y="0"/>
                  </a:lnTo>
                  <a:lnTo>
                    <a:pt x="203200" y="218865"/>
                  </a:lnTo>
                  <a:lnTo>
                    <a:pt x="4519796" y="218865"/>
                  </a:lnTo>
                  <a:lnTo>
                    <a:pt x="4316596" y="0"/>
                  </a:lnTo>
                  <a:close/>
                </a:path>
              </a:pathLst>
            </a:custGeom>
            <a:solidFill>
              <a:srgbClr val="D90000"/>
            </a:solidFill>
            <a:ln cap="sq">
              <a:noFill/>
              <a:prstDash val="solid"/>
              <a:miter/>
            </a:ln>
          </p:spPr>
          <p:txBody>
            <a:bodyPr/>
            <a:lstStyle/>
            <a:p>
              <a:endParaRPr lang="en-US"/>
            </a:p>
          </p:txBody>
        </p:sp>
        <p:sp>
          <p:nvSpPr>
            <p:cNvPr id="9" name="TextBox 9"/>
            <p:cNvSpPr txBox="1"/>
            <p:nvPr/>
          </p:nvSpPr>
          <p:spPr>
            <a:xfrm>
              <a:off x="101600" y="-19050"/>
              <a:ext cx="4316596"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6860649" y="3707593"/>
            <a:ext cx="4566703" cy="2871814"/>
            <a:chOff x="0" y="0"/>
            <a:chExt cx="6088937" cy="3829085"/>
          </a:xfrm>
        </p:grpSpPr>
        <p:sp>
          <p:nvSpPr>
            <p:cNvPr id="11" name="Freeform 11"/>
            <p:cNvSpPr/>
            <p:nvPr/>
          </p:nvSpPr>
          <p:spPr>
            <a:xfrm>
              <a:off x="0" y="2871800"/>
              <a:ext cx="6088937" cy="957285"/>
            </a:xfrm>
            <a:custGeom>
              <a:avLst/>
              <a:gdLst/>
              <a:ahLst/>
              <a:cxnLst/>
              <a:rect l="l" t="t" r="r" b="b"/>
              <a:pathLst>
                <a:path w="6088937" h="957285">
                  <a:moveTo>
                    <a:pt x="0" y="0"/>
                  </a:moveTo>
                  <a:lnTo>
                    <a:pt x="6088937" y="0"/>
                  </a:lnTo>
                  <a:lnTo>
                    <a:pt x="6088937" y="957285"/>
                  </a:lnTo>
                  <a:lnTo>
                    <a:pt x="0" y="957285"/>
                  </a:lnTo>
                  <a:lnTo>
                    <a:pt x="0" y="0"/>
                  </a:lnTo>
                  <a:close/>
                </a:path>
              </a:pathLst>
            </a:custGeom>
            <a:blipFill>
              <a:blip r:embed="rId4">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12" name="Group 12"/>
            <p:cNvGrpSpPr/>
            <p:nvPr/>
          </p:nvGrpSpPr>
          <p:grpSpPr>
            <a:xfrm>
              <a:off x="54445" y="0"/>
              <a:ext cx="6034492" cy="3394359"/>
              <a:chOff x="0" y="0"/>
              <a:chExt cx="11289030" cy="6350000"/>
            </a:xfrm>
          </p:grpSpPr>
          <p:sp>
            <p:nvSpPr>
              <p:cNvPr id="13" name="Freeform 13"/>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5">
                  <a:extLst>
                    <a:ext uri="{28A0092B-C50C-407E-A947-70E740481C1C}">
                      <a14:useLocalDpi xmlns:a14="http://schemas.microsoft.com/office/drawing/2010/main"/>
                    </a:ext>
                  </a:extLst>
                </a:blip>
                <a:stretch>
                  <a:fillRect/>
                </a:stretch>
              </a:blipFill>
            </p:spPr>
            <p:txBody>
              <a:bodyPr/>
              <a:lstStyle/>
              <a:p>
                <a:endParaRPr lang="en-US"/>
              </a:p>
            </p:txBody>
          </p:sp>
        </p:grpSp>
      </p:grpSp>
      <p:grpSp>
        <p:nvGrpSpPr>
          <p:cNvPr id="14" name="Group 14"/>
          <p:cNvGrpSpPr/>
          <p:nvPr/>
        </p:nvGrpSpPr>
        <p:grpSpPr>
          <a:xfrm>
            <a:off x="12255660" y="3707593"/>
            <a:ext cx="4566703" cy="2871814"/>
            <a:chOff x="0" y="0"/>
            <a:chExt cx="6088937" cy="3829085"/>
          </a:xfrm>
        </p:grpSpPr>
        <p:sp>
          <p:nvSpPr>
            <p:cNvPr id="15" name="Freeform 15"/>
            <p:cNvSpPr/>
            <p:nvPr/>
          </p:nvSpPr>
          <p:spPr>
            <a:xfrm>
              <a:off x="0" y="2871800"/>
              <a:ext cx="6088937" cy="957285"/>
            </a:xfrm>
            <a:custGeom>
              <a:avLst/>
              <a:gdLst/>
              <a:ahLst/>
              <a:cxnLst/>
              <a:rect l="l" t="t" r="r" b="b"/>
              <a:pathLst>
                <a:path w="6088937" h="957285">
                  <a:moveTo>
                    <a:pt x="0" y="0"/>
                  </a:moveTo>
                  <a:lnTo>
                    <a:pt x="6088937" y="0"/>
                  </a:lnTo>
                  <a:lnTo>
                    <a:pt x="6088937" y="957285"/>
                  </a:lnTo>
                  <a:lnTo>
                    <a:pt x="0" y="957285"/>
                  </a:lnTo>
                  <a:lnTo>
                    <a:pt x="0" y="0"/>
                  </a:lnTo>
                  <a:close/>
                </a:path>
              </a:pathLst>
            </a:custGeom>
            <a:blipFill>
              <a:blip r:embed="rId4">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16" name="Group 16"/>
            <p:cNvGrpSpPr/>
            <p:nvPr/>
          </p:nvGrpSpPr>
          <p:grpSpPr>
            <a:xfrm>
              <a:off x="54445" y="0"/>
              <a:ext cx="6034492" cy="3394359"/>
              <a:chOff x="0" y="0"/>
              <a:chExt cx="11289030" cy="6350000"/>
            </a:xfrm>
          </p:grpSpPr>
          <p:sp>
            <p:nvSpPr>
              <p:cNvPr id="17" name="Freeform 17"/>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6">
                  <a:extLst>
                    <a:ext uri="{28A0092B-C50C-407E-A947-70E740481C1C}">
                      <a14:useLocalDpi xmlns:a14="http://schemas.microsoft.com/office/drawing/2010/main"/>
                    </a:ext>
                  </a:extLst>
                </a:blip>
                <a:stretch>
                  <a:fillRect/>
                </a:stretch>
              </a:blipFill>
            </p:spPr>
            <p:txBody>
              <a:bodyPr/>
              <a:lstStyle/>
              <a:p>
                <a:endParaRPr lang="en-US"/>
              </a:p>
            </p:txBody>
          </p:sp>
        </p:grpSp>
      </p:grpSp>
      <p:grpSp>
        <p:nvGrpSpPr>
          <p:cNvPr id="18" name="Group 18"/>
          <p:cNvGrpSpPr/>
          <p:nvPr/>
        </p:nvGrpSpPr>
        <p:grpSpPr>
          <a:xfrm>
            <a:off x="12255660" y="581819"/>
            <a:ext cx="4566703" cy="2871814"/>
            <a:chOff x="0" y="0"/>
            <a:chExt cx="6088937" cy="3829085"/>
          </a:xfrm>
        </p:grpSpPr>
        <p:sp>
          <p:nvSpPr>
            <p:cNvPr id="19" name="Freeform 19"/>
            <p:cNvSpPr/>
            <p:nvPr/>
          </p:nvSpPr>
          <p:spPr>
            <a:xfrm>
              <a:off x="0" y="2871800"/>
              <a:ext cx="6088937" cy="957285"/>
            </a:xfrm>
            <a:custGeom>
              <a:avLst/>
              <a:gdLst/>
              <a:ahLst/>
              <a:cxnLst/>
              <a:rect l="l" t="t" r="r" b="b"/>
              <a:pathLst>
                <a:path w="6088937" h="957285">
                  <a:moveTo>
                    <a:pt x="0" y="0"/>
                  </a:moveTo>
                  <a:lnTo>
                    <a:pt x="6088937" y="0"/>
                  </a:lnTo>
                  <a:lnTo>
                    <a:pt x="6088937" y="957285"/>
                  </a:lnTo>
                  <a:lnTo>
                    <a:pt x="0" y="957285"/>
                  </a:lnTo>
                  <a:lnTo>
                    <a:pt x="0" y="0"/>
                  </a:lnTo>
                  <a:close/>
                </a:path>
              </a:pathLst>
            </a:custGeom>
            <a:blipFill>
              <a:blip r:embed="rId4">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20" name="Group 20"/>
            <p:cNvGrpSpPr/>
            <p:nvPr/>
          </p:nvGrpSpPr>
          <p:grpSpPr>
            <a:xfrm>
              <a:off x="54445" y="0"/>
              <a:ext cx="6034492" cy="3394359"/>
              <a:chOff x="0" y="0"/>
              <a:chExt cx="11289030" cy="6350000"/>
            </a:xfrm>
          </p:grpSpPr>
          <p:sp>
            <p:nvSpPr>
              <p:cNvPr id="21" name="Freeform 21"/>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US"/>
              </a:p>
            </p:txBody>
          </p:sp>
        </p:grpSp>
      </p:grpSp>
      <p:grpSp>
        <p:nvGrpSpPr>
          <p:cNvPr id="22" name="Group 22"/>
          <p:cNvGrpSpPr/>
          <p:nvPr/>
        </p:nvGrpSpPr>
        <p:grpSpPr>
          <a:xfrm>
            <a:off x="6860649" y="6708891"/>
            <a:ext cx="4566703" cy="2871814"/>
            <a:chOff x="0" y="0"/>
            <a:chExt cx="6088937" cy="3829085"/>
          </a:xfrm>
        </p:grpSpPr>
        <p:sp>
          <p:nvSpPr>
            <p:cNvPr id="23" name="Freeform 23"/>
            <p:cNvSpPr/>
            <p:nvPr/>
          </p:nvSpPr>
          <p:spPr>
            <a:xfrm>
              <a:off x="0" y="2871800"/>
              <a:ext cx="6088937" cy="957285"/>
            </a:xfrm>
            <a:custGeom>
              <a:avLst/>
              <a:gdLst/>
              <a:ahLst/>
              <a:cxnLst/>
              <a:rect l="l" t="t" r="r" b="b"/>
              <a:pathLst>
                <a:path w="6088937" h="957285">
                  <a:moveTo>
                    <a:pt x="0" y="0"/>
                  </a:moveTo>
                  <a:lnTo>
                    <a:pt x="6088937" y="0"/>
                  </a:lnTo>
                  <a:lnTo>
                    <a:pt x="6088937" y="957285"/>
                  </a:lnTo>
                  <a:lnTo>
                    <a:pt x="0" y="957285"/>
                  </a:lnTo>
                  <a:lnTo>
                    <a:pt x="0" y="0"/>
                  </a:lnTo>
                  <a:close/>
                </a:path>
              </a:pathLst>
            </a:custGeom>
            <a:blipFill>
              <a:blip r:embed="rId4">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24" name="Group 24"/>
            <p:cNvGrpSpPr/>
            <p:nvPr/>
          </p:nvGrpSpPr>
          <p:grpSpPr>
            <a:xfrm>
              <a:off x="54445" y="0"/>
              <a:ext cx="6034492" cy="3394359"/>
              <a:chOff x="0" y="0"/>
              <a:chExt cx="11289030" cy="6350000"/>
            </a:xfrm>
          </p:grpSpPr>
          <p:sp>
            <p:nvSpPr>
              <p:cNvPr id="25" name="Freeform 25"/>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8">
                  <a:extLst>
                    <a:ext uri="{28A0092B-C50C-407E-A947-70E740481C1C}">
                      <a14:useLocalDpi xmlns:a14="http://schemas.microsoft.com/office/drawing/2010/main"/>
                    </a:ext>
                  </a:extLst>
                </a:blip>
                <a:stretch>
                  <a:fillRect/>
                </a:stretch>
              </a:blipFill>
            </p:spPr>
            <p:txBody>
              <a:bodyPr/>
              <a:lstStyle/>
              <a:p>
                <a:endParaRPr lang="en-US"/>
              </a:p>
            </p:txBody>
          </p:sp>
        </p:grpSp>
      </p:grpSp>
      <p:grpSp>
        <p:nvGrpSpPr>
          <p:cNvPr id="26" name="Group 26"/>
          <p:cNvGrpSpPr/>
          <p:nvPr/>
        </p:nvGrpSpPr>
        <p:grpSpPr>
          <a:xfrm>
            <a:off x="12255660" y="6708891"/>
            <a:ext cx="4566703" cy="2871814"/>
            <a:chOff x="0" y="0"/>
            <a:chExt cx="6088937" cy="3829085"/>
          </a:xfrm>
        </p:grpSpPr>
        <p:sp>
          <p:nvSpPr>
            <p:cNvPr id="27" name="Freeform 27"/>
            <p:cNvSpPr/>
            <p:nvPr/>
          </p:nvSpPr>
          <p:spPr>
            <a:xfrm>
              <a:off x="0" y="2871800"/>
              <a:ext cx="6088937" cy="957285"/>
            </a:xfrm>
            <a:custGeom>
              <a:avLst/>
              <a:gdLst/>
              <a:ahLst/>
              <a:cxnLst/>
              <a:rect l="l" t="t" r="r" b="b"/>
              <a:pathLst>
                <a:path w="6088937" h="957285">
                  <a:moveTo>
                    <a:pt x="0" y="0"/>
                  </a:moveTo>
                  <a:lnTo>
                    <a:pt x="6088937" y="0"/>
                  </a:lnTo>
                  <a:lnTo>
                    <a:pt x="6088937" y="957285"/>
                  </a:lnTo>
                  <a:lnTo>
                    <a:pt x="0" y="957285"/>
                  </a:lnTo>
                  <a:lnTo>
                    <a:pt x="0" y="0"/>
                  </a:lnTo>
                  <a:close/>
                </a:path>
              </a:pathLst>
            </a:custGeom>
            <a:blipFill>
              <a:blip r:embed="rId4">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28" name="Group 28"/>
            <p:cNvGrpSpPr/>
            <p:nvPr/>
          </p:nvGrpSpPr>
          <p:grpSpPr>
            <a:xfrm>
              <a:off x="54445" y="0"/>
              <a:ext cx="6034492" cy="3394359"/>
              <a:chOff x="0" y="0"/>
              <a:chExt cx="11289030" cy="6350000"/>
            </a:xfrm>
          </p:grpSpPr>
          <p:sp>
            <p:nvSpPr>
              <p:cNvPr id="29" name="Freeform 29"/>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9">
                  <a:extLst>
                    <a:ext uri="{28A0092B-C50C-407E-A947-70E740481C1C}">
                      <a14:useLocalDpi xmlns:a14="http://schemas.microsoft.com/office/drawing/2010/main"/>
                    </a:ext>
                  </a:extLst>
                </a:blip>
                <a:stretch>
                  <a:fillRect/>
                </a:stretch>
              </a:blipFill>
            </p:spPr>
            <p:txBody>
              <a:bodyPr/>
              <a:lstStyle/>
              <a:p>
                <a:endParaRPr lang="en-US"/>
              </a:p>
            </p:txBody>
          </p:sp>
        </p:grpSp>
      </p:grpSp>
      <p:sp>
        <p:nvSpPr>
          <p:cNvPr id="30" name="TextBox 30"/>
          <p:cNvSpPr txBox="1"/>
          <p:nvPr/>
        </p:nvSpPr>
        <p:spPr>
          <a:xfrm>
            <a:off x="958452" y="1224000"/>
            <a:ext cx="8843006" cy="716466"/>
          </a:xfrm>
          <a:prstGeom prst="rect">
            <a:avLst/>
          </a:prstGeom>
        </p:spPr>
        <p:txBody>
          <a:bodyPr lIns="0" tIns="0" rIns="0" bIns="0" rtlCol="0" anchor="t">
            <a:spAutoFit/>
          </a:bodyPr>
          <a:lstStyle/>
          <a:p>
            <a:pPr marL="0" lvl="0" indent="0" algn="l">
              <a:lnSpc>
                <a:spcPts val="5553"/>
              </a:lnSpc>
            </a:pPr>
            <a:r>
              <a:rPr lang="en-US" sz="4829" spc="38">
                <a:solidFill>
                  <a:srgbClr val="FFFFFF"/>
                </a:solidFill>
                <a:latin typeface="Industry 1"/>
                <a:ea typeface="Industry 1"/>
                <a:cs typeface="Industry 1"/>
                <a:sym typeface="Industry 1"/>
              </a:rPr>
              <a:t>STRONG STUDENT SUPPORT</a:t>
            </a:r>
          </a:p>
        </p:txBody>
      </p:sp>
      <p:sp>
        <p:nvSpPr>
          <p:cNvPr id="31" name="TextBox 31"/>
          <p:cNvSpPr txBox="1"/>
          <p:nvPr/>
        </p:nvSpPr>
        <p:spPr>
          <a:xfrm>
            <a:off x="987261" y="2027251"/>
            <a:ext cx="4392694" cy="557081"/>
          </a:xfrm>
          <a:prstGeom prst="rect">
            <a:avLst/>
          </a:prstGeom>
        </p:spPr>
        <p:txBody>
          <a:bodyPr lIns="0" tIns="0" rIns="0" bIns="0" rtlCol="0" anchor="t">
            <a:spAutoFit/>
          </a:bodyPr>
          <a:lstStyle/>
          <a:p>
            <a:pPr marL="0" lvl="0" indent="0" algn="l">
              <a:lnSpc>
                <a:spcPts val="4288"/>
              </a:lnSpc>
            </a:pPr>
            <a:r>
              <a:rPr lang="en-US" sz="3729" spc="29">
                <a:solidFill>
                  <a:srgbClr val="FFFFFF"/>
                </a:solidFill>
                <a:latin typeface="Industry 1"/>
                <a:ea typeface="Industry 1"/>
                <a:cs typeface="Industry 1"/>
                <a:sym typeface="Industry 1"/>
              </a:rPr>
              <a:t>Creating pathways</a:t>
            </a:r>
          </a:p>
        </p:txBody>
      </p:sp>
      <p:sp>
        <p:nvSpPr>
          <p:cNvPr id="32" name="TextBox 32"/>
          <p:cNvSpPr txBox="1"/>
          <p:nvPr/>
        </p:nvSpPr>
        <p:spPr>
          <a:xfrm>
            <a:off x="1028700" y="3688543"/>
            <a:ext cx="5442887" cy="2735580"/>
          </a:xfrm>
          <a:prstGeom prst="rect">
            <a:avLst/>
          </a:prstGeom>
        </p:spPr>
        <p:txBody>
          <a:bodyPr lIns="0" tIns="0" rIns="0" bIns="0" rtlCol="0" anchor="t">
            <a:spAutoFit/>
          </a:bodyPr>
          <a:lstStyle/>
          <a:p>
            <a:pPr algn="l">
              <a:lnSpc>
                <a:spcPts val="2730"/>
              </a:lnSpc>
            </a:pPr>
            <a:r>
              <a:rPr lang="en-US" sz="2100">
                <a:solidFill>
                  <a:srgbClr val="1E2759"/>
                </a:solidFill>
                <a:latin typeface="Proxima Nova 1"/>
                <a:ea typeface="Proxima Nova 1"/>
                <a:cs typeface="Proxima Nova 1"/>
                <a:sym typeface="Proxima Nova 1"/>
              </a:rPr>
              <a:t>Pack Center</a:t>
            </a:r>
          </a:p>
          <a:p>
            <a:pPr algn="l">
              <a:lnSpc>
                <a:spcPts val="2730"/>
              </a:lnSpc>
            </a:pPr>
            <a:r>
              <a:rPr lang="en-US" sz="2100">
                <a:solidFill>
                  <a:srgbClr val="1E2759"/>
                </a:solidFill>
                <a:latin typeface="Proxima Nova 1"/>
                <a:ea typeface="Proxima Nova 1"/>
                <a:cs typeface="Proxima Nova 1"/>
                <a:sym typeface="Proxima Nova 1"/>
              </a:rPr>
              <a:t>Student Center for Advocacy and Support</a:t>
            </a:r>
          </a:p>
          <a:p>
            <a:pPr algn="l">
              <a:lnSpc>
                <a:spcPts val="2730"/>
              </a:lnSpc>
            </a:pPr>
            <a:r>
              <a:rPr lang="en-US" sz="2100">
                <a:solidFill>
                  <a:srgbClr val="1E2759"/>
                </a:solidFill>
                <a:latin typeface="Proxima Nova 1"/>
                <a:ea typeface="Proxima Nova 1"/>
                <a:cs typeface="Proxima Nova 1"/>
                <a:sym typeface="Proxima Nova 1"/>
              </a:rPr>
              <a:t>Pack Pantry</a:t>
            </a:r>
          </a:p>
          <a:p>
            <a:pPr algn="l">
              <a:lnSpc>
                <a:spcPts val="2730"/>
              </a:lnSpc>
            </a:pPr>
            <a:r>
              <a:rPr lang="en-US" sz="2100">
                <a:solidFill>
                  <a:srgbClr val="1E2759"/>
                </a:solidFill>
                <a:latin typeface="Proxima Nova 1"/>
                <a:ea typeface="Proxima Nova 1"/>
                <a:cs typeface="Proxima Nova 1"/>
                <a:sym typeface="Proxima Nova 1"/>
              </a:rPr>
              <a:t>Pack Counseling Center</a:t>
            </a:r>
          </a:p>
          <a:p>
            <a:pPr algn="l">
              <a:lnSpc>
                <a:spcPts val="2730"/>
              </a:lnSpc>
            </a:pPr>
            <a:r>
              <a:rPr lang="en-US" sz="2100">
                <a:solidFill>
                  <a:srgbClr val="1E2759"/>
                </a:solidFill>
                <a:latin typeface="Proxima Nova 1"/>
                <a:ea typeface="Proxima Nova 1"/>
                <a:cs typeface="Proxima Nova 1"/>
                <a:sym typeface="Proxima Nova 1"/>
              </a:rPr>
              <a:t>Tutoring Centers in Multiple Disciplines</a:t>
            </a:r>
          </a:p>
          <a:p>
            <a:pPr algn="l">
              <a:lnSpc>
                <a:spcPts val="2730"/>
              </a:lnSpc>
            </a:pPr>
            <a:r>
              <a:rPr lang="en-US" sz="2100">
                <a:solidFill>
                  <a:srgbClr val="1E2759"/>
                </a:solidFill>
                <a:latin typeface="Proxima Nova 1"/>
                <a:ea typeface="Proxima Nova 1"/>
                <a:cs typeface="Proxima Nova 1"/>
                <a:sym typeface="Proxima Nova 1"/>
              </a:rPr>
              <a:t>Financial Support</a:t>
            </a:r>
          </a:p>
          <a:p>
            <a:pPr algn="l">
              <a:lnSpc>
                <a:spcPts val="2730"/>
              </a:lnSpc>
            </a:pPr>
            <a:r>
              <a:rPr lang="en-US" sz="2100">
                <a:solidFill>
                  <a:srgbClr val="1E2759"/>
                </a:solidFill>
                <a:latin typeface="Proxima Nova 1"/>
                <a:ea typeface="Proxima Nova 1"/>
                <a:cs typeface="Proxima Nova 1"/>
                <a:sym typeface="Proxima Nova 1"/>
              </a:rPr>
              <a:t>Career Center</a:t>
            </a:r>
          </a:p>
          <a:p>
            <a:pPr algn="l">
              <a:lnSpc>
                <a:spcPts val="2730"/>
              </a:lnSpc>
              <a:spcBef>
                <a:spcPct val="0"/>
              </a:spcBef>
            </a:pPr>
            <a:r>
              <a:rPr lang="en-US" sz="2100">
                <a:solidFill>
                  <a:srgbClr val="1E2759"/>
                </a:solidFill>
                <a:latin typeface="Proxima Nova 1"/>
                <a:ea typeface="Proxima Nova 1"/>
                <a:cs typeface="Proxima Nova 1"/>
                <a:sym typeface="Proxima Nova 1"/>
              </a:rPr>
              <a:t>Pack CARES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grpSp>
        <p:nvGrpSpPr>
          <p:cNvPr id="3" name="Group 3"/>
          <p:cNvGrpSpPr/>
          <p:nvPr/>
        </p:nvGrpSpPr>
        <p:grpSpPr>
          <a:xfrm>
            <a:off x="958452" y="3009085"/>
            <a:ext cx="5689104" cy="275488"/>
            <a:chOff x="0" y="0"/>
            <a:chExt cx="4519796" cy="218865"/>
          </a:xfrm>
        </p:grpSpPr>
        <p:sp>
          <p:nvSpPr>
            <p:cNvPr id="4" name="Freeform 4"/>
            <p:cNvSpPr/>
            <p:nvPr/>
          </p:nvSpPr>
          <p:spPr>
            <a:xfrm>
              <a:off x="0" y="0"/>
              <a:ext cx="4519796" cy="218865"/>
            </a:xfrm>
            <a:custGeom>
              <a:avLst/>
              <a:gdLst/>
              <a:ahLst/>
              <a:cxnLst/>
              <a:rect l="l" t="t" r="r" b="b"/>
              <a:pathLst>
                <a:path w="4519796" h="218865">
                  <a:moveTo>
                    <a:pt x="4316596" y="0"/>
                  </a:moveTo>
                  <a:lnTo>
                    <a:pt x="0" y="0"/>
                  </a:lnTo>
                  <a:lnTo>
                    <a:pt x="203200" y="218865"/>
                  </a:lnTo>
                  <a:lnTo>
                    <a:pt x="4519796" y="218865"/>
                  </a:lnTo>
                  <a:lnTo>
                    <a:pt x="4316596" y="0"/>
                  </a:lnTo>
                  <a:close/>
                </a:path>
              </a:pathLst>
            </a:custGeom>
            <a:solidFill>
              <a:srgbClr val="D90000"/>
            </a:solidFill>
            <a:ln cap="sq">
              <a:noFill/>
              <a:prstDash val="solid"/>
              <a:miter/>
            </a:ln>
          </p:spPr>
          <p:txBody>
            <a:bodyPr/>
            <a:lstStyle/>
            <a:p>
              <a:endParaRPr lang="en-US"/>
            </a:p>
          </p:txBody>
        </p:sp>
        <p:sp>
          <p:nvSpPr>
            <p:cNvPr id="5" name="TextBox 5"/>
            <p:cNvSpPr txBox="1"/>
            <p:nvPr/>
          </p:nvSpPr>
          <p:spPr>
            <a:xfrm>
              <a:off x="101600" y="-19050"/>
              <a:ext cx="4316596"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3950263" y="803081"/>
            <a:ext cx="20115543" cy="2258023"/>
            <a:chOff x="0" y="0"/>
            <a:chExt cx="1949758" cy="218865"/>
          </a:xfrm>
        </p:grpSpPr>
        <p:sp>
          <p:nvSpPr>
            <p:cNvPr id="7" name="Freeform 7"/>
            <p:cNvSpPr/>
            <p:nvPr/>
          </p:nvSpPr>
          <p:spPr>
            <a:xfrm>
              <a:off x="0" y="0"/>
              <a:ext cx="1949758" cy="218865"/>
            </a:xfrm>
            <a:custGeom>
              <a:avLst/>
              <a:gdLst/>
              <a:ahLst/>
              <a:cxnLst/>
              <a:rect l="l" t="t" r="r" b="b"/>
              <a:pathLst>
                <a:path w="1949758" h="218865">
                  <a:moveTo>
                    <a:pt x="1746558" y="0"/>
                  </a:moveTo>
                  <a:lnTo>
                    <a:pt x="0" y="0"/>
                  </a:lnTo>
                  <a:lnTo>
                    <a:pt x="203200" y="218865"/>
                  </a:lnTo>
                  <a:lnTo>
                    <a:pt x="1949758" y="218865"/>
                  </a:lnTo>
                  <a:lnTo>
                    <a:pt x="1746558" y="0"/>
                  </a:lnTo>
                  <a:close/>
                </a:path>
              </a:pathLst>
            </a:custGeom>
            <a:solidFill>
              <a:srgbClr val="1E2759"/>
            </a:solidFill>
            <a:ln cap="sq">
              <a:noFill/>
              <a:prstDash val="solid"/>
              <a:miter/>
            </a:ln>
          </p:spPr>
          <p:txBody>
            <a:bodyPr/>
            <a:lstStyle/>
            <a:p>
              <a:endParaRPr lang="en-US"/>
            </a:p>
          </p:txBody>
        </p:sp>
        <p:sp>
          <p:nvSpPr>
            <p:cNvPr id="8" name="TextBox 8"/>
            <p:cNvSpPr txBox="1"/>
            <p:nvPr/>
          </p:nvSpPr>
          <p:spPr>
            <a:xfrm>
              <a:off x="101600" y="-19050"/>
              <a:ext cx="1746558"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9" name="AutoShape 9"/>
          <p:cNvSpPr/>
          <p:nvPr/>
        </p:nvSpPr>
        <p:spPr>
          <a:xfrm flipV="1">
            <a:off x="-721523" y="803081"/>
            <a:ext cx="10545604" cy="19050"/>
          </a:xfrm>
          <a:prstGeom prst="line">
            <a:avLst/>
          </a:prstGeom>
          <a:ln w="38100" cap="flat">
            <a:solidFill>
              <a:srgbClr val="D90000"/>
            </a:solidFill>
            <a:prstDash val="solid"/>
            <a:headEnd type="none" w="sm" len="sm"/>
            <a:tailEnd type="none" w="sm" len="sm"/>
          </a:ln>
        </p:spPr>
        <p:txBody>
          <a:bodyPr/>
          <a:lstStyle/>
          <a:p>
            <a:endParaRPr lang="en-US"/>
          </a:p>
        </p:txBody>
      </p:sp>
      <p:sp>
        <p:nvSpPr>
          <p:cNvPr id="10" name="Freeform 10"/>
          <p:cNvSpPr/>
          <p:nvPr/>
        </p:nvSpPr>
        <p:spPr>
          <a:xfrm>
            <a:off x="11627821" y="3358023"/>
            <a:ext cx="2312608" cy="3584152"/>
          </a:xfrm>
          <a:custGeom>
            <a:avLst/>
            <a:gdLst/>
            <a:ahLst/>
            <a:cxnLst/>
            <a:rect l="l" t="t" r="r" b="b"/>
            <a:pathLst>
              <a:path w="2312608" h="3584152">
                <a:moveTo>
                  <a:pt x="0" y="0"/>
                </a:moveTo>
                <a:lnTo>
                  <a:pt x="2312608" y="0"/>
                </a:lnTo>
                <a:lnTo>
                  <a:pt x="2312608" y="3584153"/>
                </a:lnTo>
                <a:lnTo>
                  <a:pt x="0" y="3584153"/>
                </a:lnTo>
                <a:lnTo>
                  <a:pt x="0" y="0"/>
                </a:lnTo>
                <a:close/>
              </a:path>
            </a:pathLst>
          </a:custGeom>
          <a:blipFill>
            <a:blip r:embed="rId4">
              <a:extLst>
                <a:ext uri="{28A0092B-C50C-407E-A947-70E740481C1C}">
                  <a14:useLocalDpi xmlns:a14="http://schemas.microsoft.com/office/drawing/2010/main"/>
                </a:ext>
              </a:extLst>
            </a:blip>
            <a:stretch>
              <a:fillRect/>
            </a:stretch>
          </a:blipFill>
        </p:spPr>
        <p:txBody>
          <a:bodyPr/>
          <a:lstStyle/>
          <a:p>
            <a:endParaRPr lang="en-US"/>
          </a:p>
        </p:txBody>
      </p:sp>
      <p:grpSp>
        <p:nvGrpSpPr>
          <p:cNvPr id="11" name="Group 11"/>
          <p:cNvGrpSpPr/>
          <p:nvPr/>
        </p:nvGrpSpPr>
        <p:grpSpPr>
          <a:xfrm>
            <a:off x="11501870" y="7237451"/>
            <a:ext cx="4981750" cy="2741186"/>
            <a:chOff x="0" y="0"/>
            <a:chExt cx="11540302" cy="6350000"/>
          </a:xfrm>
        </p:grpSpPr>
        <p:sp>
          <p:nvSpPr>
            <p:cNvPr id="12" name="Freeform 12"/>
            <p:cNvSpPr/>
            <p:nvPr/>
          </p:nvSpPr>
          <p:spPr>
            <a:xfrm>
              <a:off x="0" y="0"/>
              <a:ext cx="11539003" cy="6350000"/>
            </a:xfrm>
            <a:custGeom>
              <a:avLst/>
              <a:gdLst/>
              <a:ahLst/>
              <a:cxnLst/>
              <a:rect l="l" t="t" r="r" b="b"/>
              <a:pathLst>
                <a:path w="11539003" h="6350000">
                  <a:moveTo>
                    <a:pt x="0" y="5824220"/>
                  </a:moveTo>
                  <a:lnTo>
                    <a:pt x="0" y="525780"/>
                  </a:lnTo>
                  <a:cubicBezTo>
                    <a:pt x="0" y="234950"/>
                    <a:pt x="240180" y="0"/>
                    <a:pt x="537483" y="0"/>
                  </a:cubicBezTo>
                  <a:lnTo>
                    <a:pt x="11001521" y="0"/>
                  </a:lnTo>
                  <a:cubicBezTo>
                    <a:pt x="11298824" y="0"/>
                    <a:pt x="11539003" y="234950"/>
                    <a:pt x="11539003" y="525780"/>
                  </a:cubicBezTo>
                  <a:lnTo>
                    <a:pt x="11539003" y="5822950"/>
                  </a:lnTo>
                  <a:cubicBezTo>
                    <a:pt x="11539003" y="6113780"/>
                    <a:pt x="11298824" y="6348730"/>
                    <a:pt x="11001521" y="6348730"/>
                  </a:cubicBezTo>
                  <a:lnTo>
                    <a:pt x="537483" y="6348730"/>
                  </a:lnTo>
                  <a:cubicBezTo>
                    <a:pt x="241478" y="6350000"/>
                    <a:pt x="0" y="6115050"/>
                    <a:pt x="0" y="5824220"/>
                  </a:cubicBezTo>
                  <a:close/>
                </a:path>
              </a:pathLst>
            </a:custGeom>
            <a:blipFill>
              <a:blip r:embed="rId5">
                <a:extLst>
                  <a:ext uri="{28A0092B-C50C-407E-A947-70E740481C1C}">
                    <a14:useLocalDpi xmlns:a14="http://schemas.microsoft.com/office/drawing/2010/main"/>
                  </a:ext>
                </a:extLst>
              </a:blip>
              <a:stretch>
                <a:fillRect/>
              </a:stretch>
            </a:blipFill>
          </p:spPr>
          <p:txBody>
            <a:bodyPr/>
            <a:lstStyle/>
            <a:p>
              <a:endParaRPr lang="en-US"/>
            </a:p>
          </p:txBody>
        </p:sp>
      </p:grpSp>
      <p:sp>
        <p:nvSpPr>
          <p:cNvPr id="13" name="Freeform 13"/>
          <p:cNvSpPr/>
          <p:nvPr/>
        </p:nvSpPr>
        <p:spPr>
          <a:xfrm>
            <a:off x="5978489" y="3358023"/>
            <a:ext cx="5296491" cy="6620613"/>
          </a:xfrm>
          <a:custGeom>
            <a:avLst/>
            <a:gdLst/>
            <a:ahLst/>
            <a:cxnLst/>
            <a:rect l="l" t="t" r="r" b="b"/>
            <a:pathLst>
              <a:path w="5296491" h="6620613">
                <a:moveTo>
                  <a:pt x="0" y="0"/>
                </a:moveTo>
                <a:lnTo>
                  <a:pt x="5296490" y="0"/>
                </a:lnTo>
                <a:lnTo>
                  <a:pt x="5296490" y="6620614"/>
                </a:lnTo>
                <a:lnTo>
                  <a:pt x="0" y="6620614"/>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570263" y="1320524"/>
            <a:ext cx="14041968" cy="716466"/>
          </a:xfrm>
          <a:prstGeom prst="rect">
            <a:avLst/>
          </a:prstGeom>
        </p:spPr>
        <p:txBody>
          <a:bodyPr lIns="0" tIns="0" rIns="0" bIns="0" rtlCol="0" anchor="t">
            <a:spAutoFit/>
          </a:bodyPr>
          <a:lstStyle/>
          <a:p>
            <a:pPr marL="0" lvl="0" indent="0" algn="l">
              <a:lnSpc>
                <a:spcPts val="5553"/>
              </a:lnSpc>
            </a:pPr>
            <a:r>
              <a:rPr lang="en-US" sz="4829" spc="38">
                <a:solidFill>
                  <a:srgbClr val="FFFFFF"/>
                </a:solidFill>
                <a:latin typeface="Industry 1"/>
                <a:ea typeface="Industry 1"/>
                <a:cs typeface="Industry 1"/>
                <a:sym typeface="Industry 1"/>
              </a:rPr>
              <a:t>CREATING PARTNERSHIPS AND ENGAGEMENT</a:t>
            </a:r>
          </a:p>
        </p:txBody>
      </p:sp>
      <p:sp>
        <p:nvSpPr>
          <p:cNvPr id="15" name="TextBox 15"/>
          <p:cNvSpPr txBox="1"/>
          <p:nvPr/>
        </p:nvSpPr>
        <p:spPr>
          <a:xfrm>
            <a:off x="498462" y="3848100"/>
            <a:ext cx="5011615" cy="1535870"/>
          </a:xfrm>
          <a:prstGeom prst="rect">
            <a:avLst/>
          </a:prstGeom>
        </p:spPr>
        <p:txBody>
          <a:bodyPr lIns="0" tIns="0" rIns="0" bIns="0" rtlCol="0" anchor="t">
            <a:spAutoFit/>
          </a:bodyPr>
          <a:lstStyle/>
          <a:p>
            <a:pPr algn="l">
              <a:lnSpc>
                <a:spcPts val="3079"/>
              </a:lnSpc>
            </a:pPr>
            <a:r>
              <a:rPr lang="en-US" sz="2199" dirty="0">
                <a:solidFill>
                  <a:srgbClr val="1E2759"/>
                </a:solidFill>
                <a:latin typeface="Industry 1"/>
                <a:ea typeface="Industry 1"/>
                <a:cs typeface="Industry 1"/>
                <a:sym typeface="Industry 1"/>
              </a:rPr>
              <a:t>HACU LEADERSHIP OPPORTUNITIES</a:t>
            </a:r>
          </a:p>
          <a:p>
            <a:pPr algn="l">
              <a:lnSpc>
                <a:spcPts val="3079"/>
              </a:lnSpc>
            </a:pPr>
            <a:r>
              <a:rPr lang="en-US" sz="2199" dirty="0">
                <a:solidFill>
                  <a:srgbClr val="1E2759"/>
                </a:solidFill>
                <a:latin typeface="Industry 1"/>
                <a:ea typeface="Industry 1"/>
                <a:cs typeface="Industry 1"/>
                <a:sym typeface="Industry 1"/>
              </a:rPr>
              <a:t>GLOBAL MINDED</a:t>
            </a:r>
          </a:p>
          <a:p>
            <a:pPr algn="l">
              <a:lnSpc>
                <a:spcPts val="3079"/>
              </a:lnSpc>
            </a:pPr>
            <a:r>
              <a:rPr lang="en-US" sz="2199" dirty="0">
                <a:solidFill>
                  <a:srgbClr val="1E2759"/>
                </a:solidFill>
                <a:latin typeface="Industry 1"/>
                <a:ea typeface="Industry 1"/>
                <a:cs typeface="Industry 1"/>
                <a:sym typeface="Industry 1"/>
              </a:rPr>
              <a:t>CAREER &amp; INTERNSHIP FAIRS</a:t>
            </a:r>
          </a:p>
          <a:p>
            <a:pPr algn="l">
              <a:lnSpc>
                <a:spcPts val="3079"/>
              </a:lnSpc>
            </a:pPr>
            <a:r>
              <a:rPr lang="en-US" sz="2199" dirty="0">
                <a:solidFill>
                  <a:srgbClr val="1E2759"/>
                </a:solidFill>
                <a:latin typeface="Industry 1"/>
                <a:ea typeface="Industry 1"/>
                <a:cs typeface="Industry 1"/>
                <a:sym typeface="Industry 1"/>
              </a:rPr>
              <a:t>ON-CAMPUS LEADERSHIP ROLES</a:t>
            </a:r>
          </a:p>
        </p:txBody>
      </p:sp>
      <p:sp>
        <p:nvSpPr>
          <p:cNvPr id="16" name="TextBox 16"/>
          <p:cNvSpPr txBox="1"/>
          <p:nvPr/>
        </p:nvSpPr>
        <p:spPr>
          <a:xfrm>
            <a:off x="6357356" y="2046514"/>
            <a:ext cx="8107430" cy="557081"/>
          </a:xfrm>
          <a:prstGeom prst="rect">
            <a:avLst/>
          </a:prstGeom>
        </p:spPr>
        <p:txBody>
          <a:bodyPr lIns="0" tIns="0" rIns="0" bIns="0" rtlCol="0" anchor="t">
            <a:spAutoFit/>
          </a:bodyPr>
          <a:lstStyle/>
          <a:p>
            <a:pPr marL="0" lvl="0" indent="0" algn="l">
              <a:lnSpc>
                <a:spcPts val="4288"/>
              </a:lnSpc>
            </a:pPr>
            <a:r>
              <a:rPr lang="en-US" sz="3729" spc="29">
                <a:solidFill>
                  <a:srgbClr val="FFFFFF"/>
                </a:solidFill>
                <a:latin typeface="Industry 1"/>
                <a:ea typeface="Industry 1"/>
                <a:cs typeface="Industry 1"/>
                <a:sym typeface="Industry 1"/>
              </a:rPr>
              <a:t>Promoting Leadership Opportunities</a:t>
            </a:r>
          </a:p>
        </p:txBody>
      </p:sp>
      <p:pic>
        <p:nvPicPr>
          <p:cNvPr id="17" name="Picture 16">
            <a:extLst>
              <a:ext uri="{FF2B5EF4-FFF2-40B4-BE49-F238E27FC236}">
                <a16:creationId xmlns:a16="http://schemas.microsoft.com/office/drawing/2014/main" id="{68691466-9473-3690-2EEC-886B31E3DD7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4177043" y="3392809"/>
            <a:ext cx="2453130" cy="3584152"/>
          </a:xfrm>
          <a:prstGeom prst="rect">
            <a:avLst/>
          </a:prstGeom>
        </p:spPr>
      </p:pic>
      <p:pic>
        <p:nvPicPr>
          <p:cNvPr id="18" name="Picture 17" descr="A group of people standing in a room&#10;&#10;AI-generated content may be incorrect.">
            <a:extLst>
              <a:ext uri="{FF2B5EF4-FFF2-40B4-BE49-F238E27FC236}">
                <a16:creationId xmlns:a16="http://schemas.microsoft.com/office/drawing/2014/main" id="{5CEF64B2-4B0D-74A7-8C1B-26E0CFDEB1D7}"/>
              </a:ext>
            </a:extLst>
          </p:cNvPr>
          <p:cNvPicPr>
            <a:picLocks noChangeAspect="1"/>
          </p:cNvPicPr>
          <p:nvPr/>
        </p:nvPicPr>
        <p:blipFill>
          <a:blip r:embed="rId8">
            <a:extLst>
              <a:ext uri="{28A0092B-C50C-407E-A947-70E740481C1C}">
                <a14:useLocalDpi xmlns:a14="http://schemas.microsoft.com/office/drawing/2010/main"/>
              </a:ext>
            </a:extLst>
          </a:blip>
          <a:srcRect/>
          <a:stretch/>
        </p:blipFill>
        <p:spPr>
          <a:xfrm>
            <a:off x="466213" y="6438900"/>
            <a:ext cx="5046064" cy="34246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sp>
        <p:nvSpPr>
          <p:cNvPr id="3" name="TextBox 3"/>
          <p:cNvSpPr txBox="1"/>
          <p:nvPr/>
        </p:nvSpPr>
        <p:spPr>
          <a:xfrm>
            <a:off x="1634006" y="1243642"/>
            <a:ext cx="11522489" cy="721227"/>
          </a:xfrm>
          <a:prstGeom prst="rect">
            <a:avLst/>
          </a:prstGeom>
        </p:spPr>
        <p:txBody>
          <a:bodyPr lIns="0" tIns="0" rIns="0" bIns="0" rtlCol="0" anchor="t">
            <a:spAutoFit/>
          </a:bodyPr>
          <a:lstStyle/>
          <a:p>
            <a:pPr marL="0" lvl="0" indent="0" algn="l">
              <a:lnSpc>
                <a:spcPts val="5911"/>
              </a:lnSpc>
              <a:spcBef>
                <a:spcPct val="0"/>
              </a:spcBef>
            </a:pPr>
            <a:r>
              <a:rPr lang="en-US" sz="4283" spc="149">
                <a:solidFill>
                  <a:srgbClr val="1E2759"/>
                </a:solidFill>
                <a:latin typeface="Proxima Nova 1"/>
                <a:ea typeface="Proxima Nova 1"/>
                <a:cs typeface="Proxima Nova 1"/>
                <a:sym typeface="Proxima Nova 1"/>
              </a:rPr>
              <a:t>DATA-DRIVEN DECISION MAKING</a:t>
            </a:r>
          </a:p>
        </p:txBody>
      </p:sp>
      <p:pic>
        <p:nvPicPr>
          <p:cNvPr id="4" name="Picture 4"/>
          <p:cNvPicPr>
            <a:picLocks noChangeAspect="1"/>
          </p:cNvPicPr>
          <p:nvPr/>
        </p:nvPicPr>
        <p:blipFill>
          <a:blip r:embed="rId4"/>
          <a:stretch>
            <a:fillRect/>
          </a:stretch>
        </p:blipFill>
        <p:spPr>
          <a:xfrm>
            <a:off x="1896155" y="2206013"/>
            <a:ext cx="4350022" cy="6750317"/>
          </a:xfrm>
          <a:prstGeom prst="rect">
            <a:avLst/>
          </a:prstGeom>
        </p:spPr>
      </p:pic>
      <p:sp>
        <p:nvSpPr>
          <p:cNvPr id="5" name="TextBox 5"/>
          <p:cNvSpPr txBox="1"/>
          <p:nvPr/>
        </p:nvSpPr>
        <p:spPr>
          <a:xfrm>
            <a:off x="1250522" y="7021975"/>
            <a:ext cx="3780505" cy="2140496"/>
          </a:xfrm>
          <a:prstGeom prst="rect">
            <a:avLst/>
          </a:prstGeom>
        </p:spPr>
        <p:txBody>
          <a:bodyPr lIns="0" tIns="0" rIns="0" bIns="0" rtlCol="0" anchor="t">
            <a:spAutoFit/>
          </a:bodyPr>
          <a:lstStyle/>
          <a:p>
            <a:pPr marL="0" lvl="0" indent="0" algn="ctr">
              <a:lnSpc>
                <a:spcPts val="17408"/>
              </a:lnSpc>
              <a:spcBef>
                <a:spcPct val="0"/>
              </a:spcBef>
            </a:pPr>
            <a:r>
              <a:rPr lang="en-US" sz="12615">
                <a:solidFill>
                  <a:srgbClr val="1E2759"/>
                </a:solidFill>
                <a:latin typeface="Industry 1"/>
                <a:ea typeface="Industry 1"/>
                <a:cs typeface="Industry 1"/>
                <a:sym typeface="Industry 1"/>
              </a:rPr>
              <a:t>37</a:t>
            </a:r>
            <a:r>
              <a:rPr lang="en-US" sz="12615" u="none" strike="noStrike">
                <a:solidFill>
                  <a:srgbClr val="1E2759"/>
                </a:solidFill>
                <a:latin typeface="Industry 1"/>
                <a:ea typeface="Industry 1"/>
                <a:cs typeface="Industry 1"/>
                <a:sym typeface="Industry 1"/>
              </a:rPr>
              <a:t>%</a:t>
            </a:r>
          </a:p>
        </p:txBody>
      </p:sp>
      <p:pic>
        <p:nvPicPr>
          <p:cNvPr id="6" name="Picture 6"/>
          <p:cNvPicPr>
            <a:picLocks noChangeAspect="1"/>
          </p:cNvPicPr>
          <p:nvPr/>
        </p:nvPicPr>
        <p:blipFill>
          <a:blip r:embed="rId5"/>
          <a:stretch>
            <a:fillRect/>
          </a:stretch>
        </p:blipFill>
        <p:spPr>
          <a:xfrm>
            <a:off x="7038351" y="2206013"/>
            <a:ext cx="4350022" cy="6750317"/>
          </a:xfrm>
          <a:prstGeom prst="rect">
            <a:avLst/>
          </a:prstGeom>
        </p:spPr>
      </p:pic>
      <p:sp>
        <p:nvSpPr>
          <p:cNvPr id="7" name="TextBox 7"/>
          <p:cNvSpPr txBox="1"/>
          <p:nvPr/>
        </p:nvSpPr>
        <p:spPr>
          <a:xfrm>
            <a:off x="6531358" y="7021975"/>
            <a:ext cx="3780505" cy="2140496"/>
          </a:xfrm>
          <a:prstGeom prst="rect">
            <a:avLst/>
          </a:prstGeom>
        </p:spPr>
        <p:txBody>
          <a:bodyPr lIns="0" tIns="0" rIns="0" bIns="0" rtlCol="0" anchor="t">
            <a:spAutoFit/>
          </a:bodyPr>
          <a:lstStyle/>
          <a:p>
            <a:pPr marL="0" lvl="0" indent="0" algn="ctr">
              <a:lnSpc>
                <a:spcPts val="17408"/>
              </a:lnSpc>
              <a:spcBef>
                <a:spcPct val="0"/>
              </a:spcBef>
            </a:pPr>
            <a:r>
              <a:rPr lang="en-US" sz="12615">
                <a:solidFill>
                  <a:srgbClr val="1E2759"/>
                </a:solidFill>
                <a:latin typeface="Industry 1"/>
                <a:ea typeface="Industry 1"/>
                <a:cs typeface="Industry 1"/>
                <a:sym typeface="Industry 1"/>
              </a:rPr>
              <a:t>50%</a:t>
            </a:r>
          </a:p>
        </p:txBody>
      </p:sp>
      <p:pic>
        <p:nvPicPr>
          <p:cNvPr id="8" name="Picture 8"/>
          <p:cNvPicPr>
            <a:picLocks noChangeAspect="1"/>
          </p:cNvPicPr>
          <p:nvPr/>
        </p:nvPicPr>
        <p:blipFill>
          <a:blip r:embed="rId6"/>
          <a:stretch>
            <a:fillRect/>
          </a:stretch>
        </p:blipFill>
        <p:spPr>
          <a:xfrm>
            <a:off x="12290478" y="2206013"/>
            <a:ext cx="4350022" cy="6750317"/>
          </a:xfrm>
          <a:prstGeom prst="rect">
            <a:avLst/>
          </a:prstGeom>
        </p:spPr>
      </p:pic>
      <p:sp>
        <p:nvSpPr>
          <p:cNvPr id="9" name="TextBox 9"/>
          <p:cNvSpPr txBox="1"/>
          <p:nvPr/>
        </p:nvSpPr>
        <p:spPr>
          <a:xfrm>
            <a:off x="11925519" y="7021975"/>
            <a:ext cx="3780505" cy="2140496"/>
          </a:xfrm>
          <a:prstGeom prst="rect">
            <a:avLst/>
          </a:prstGeom>
        </p:spPr>
        <p:txBody>
          <a:bodyPr lIns="0" tIns="0" rIns="0" bIns="0" rtlCol="0" anchor="t">
            <a:spAutoFit/>
          </a:bodyPr>
          <a:lstStyle/>
          <a:p>
            <a:pPr marL="0" lvl="0" indent="0" algn="ctr">
              <a:lnSpc>
                <a:spcPts val="17408"/>
              </a:lnSpc>
              <a:spcBef>
                <a:spcPct val="0"/>
              </a:spcBef>
            </a:pPr>
            <a:r>
              <a:rPr lang="en-US" sz="12615">
                <a:solidFill>
                  <a:srgbClr val="1E2759"/>
                </a:solidFill>
                <a:latin typeface="Industry 1"/>
                <a:ea typeface="Industry 1"/>
                <a:cs typeface="Industry 1"/>
                <a:sym typeface="Industry 1"/>
              </a:rPr>
              <a:t>83%</a:t>
            </a:r>
          </a:p>
        </p:txBody>
      </p:sp>
      <p:sp>
        <p:nvSpPr>
          <p:cNvPr id="10" name="TextBox 10"/>
          <p:cNvSpPr txBox="1"/>
          <p:nvPr/>
        </p:nvSpPr>
        <p:spPr>
          <a:xfrm>
            <a:off x="2458681" y="8968105"/>
            <a:ext cx="1945481" cy="290195"/>
          </a:xfrm>
          <a:prstGeom prst="rect">
            <a:avLst/>
          </a:prstGeom>
        </p:spPr>
        <p:txBody>
          <a:bodyPr lIns="0" tIns="0" rIns="0" bIns="0" rtlCol="0" anchor="t">
            <a:spAutoFit/>
          </a:bodyPr>
          <a:lstStyle/>
          <a:p>
            <a:pPr algn="ctr">
              <a:lnSpc>
                <a:spcPts val="2380"/>
              </a:lnSpc>
            </a:pPr>
            <a:r>
              <a:rPr lang="en-US" sz="1700">
                <a:solidFill>
                  <a:srgbClr val="1E2759"/>
                </a:solidFill>
                <a:latin typeface="Industry 1"/>
                <a:ea typeface="Industry 1"/>
                <a:cs typeface="Industry 1"/>
                <a:sym typeface="Industry 1"/>
              </a:rPr>
              <a:t>identify as Hispanic</a:t>
            </a:r>
          </a:p>
        </p:txBody>
      </p:sp>
      <p:sp>
        <p:nvSpPr>
          <p:cNvPr id="11" name="TextBox 11"/>
          <p:cNvSpPr txBox="1"/>
          <p:nvPr/>
        </p:nvSpPr>
        <p:spPr>
          <a:xfrm>
            <a:off x="7673511" y="8883897"/>
            <a:ext cx="3079700" cy="519049"/>
          </a:xfrm>
          <a:prstGeom prst="rect">
            <a:avLst/>
          </a:prstGeom>
        </p:spPr>
        <p:txBody>
          <a:bodyPr lIns="0" tIns="0" rIns="0" bIns="0" rtlCol="0" anchor="t">
            <a:spAutoFit/>
          </a:bodyPr>
          <a:lstStyle/>
          <a:p>
            <a:pPr algn="ctr">
              <a:lnSpc>
                <a:spcPts val="2380"/>
              </a:lnSpc>
            </a:pPr>
            <a:r>
              <a:rPr lang="en-US" sz="1700">
                <a:solidFill>
                  <a:srgbClr val="1E2759"/>
                </a:solidFill>
                <a:latin typeface="Industry 1"/>
                <a:ea typeface="Industry 1"/>
                <a:cs typeface="Industry 1"/>
                <a:sym typeface="Industry 1"/>
              </a:rPr>
              <a:t>self identify as belonging to an </a:t>
            </a:r>
          </a:p>
          <a:p>
            <a:pPr algn="l">
              <a:lnSpc>
                <a:spcPts val="1326"/>
              </a:lnSpc>
            </a:pPr>
            <a:r>
              <a:rPr lang="en-US" sz="1700">
                <a:solidFill>
                  <a:srgbClr val="1E2759"/>
                </a:solidFill>
                <a:latin typeface="Industry 1"/>
                <a:ea typeface="Industry 1"/>
                <a:cs typeface="Industry 1"/>
                <a:sym typeface="Industry 1"/>
              </a:rPr>
              <a:t>underrepresented group</a:t>
            </a:r>
          </a:p>
        </p:txBody>
      </p:sp>
      <p:sp>
        <p:nvSpPr>
          <p:cNvPr id="12" name="TextBox 12"/>
          <p:cNvSpPr txBox="1"/>
          <p:nvPr/>
        </p:nvSpPr>
        <p:spPr>
          <a:xfrm>
            <a:off x="12853004" y="8998324"/>
            <a:ext cx="3552527" cy="290195"/>
          </a:xfrm>
          <a:prstGeom prst="rect">
            <a:avLst/>
          </a:prstGeom>
        </p:spPr>
        <p:txBody>
          <a:bodyPr lIns="0" tIns="0" rIns="0" bIns="0" rtlCol="0" anchor="t">
            <a:spAutoFit/>
          </a:bodyPr>
          <a:lstStyle/>
          <a:p>
            <a:pPr algn="ctr">
              <a:lnSpc>
                <a:spcPts val="2380"/>
              </a:lnSpc>
            </a:pPr>
            <a:r>
              <a:rPr lang="en-US" sz="1700">
                <a:solidFill>
                  <a:srgbClr val="1E2759"/>
                </a:solidFill>
                <a:latin typeface="Industry 1"/>
                <a:ea typeface="Industry 1"/>
                <a:cs typeface="Industry 1"/>
                <a:sym typeface="Industry 1"/>
              </a:rPr>
              <a:t>receive financial aid or scholarships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540496" y="-190500"/>
            <a:ext cx="19057096"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grpSp>
        <p:nvGrpSpPr>
          <p:cNvPr id="3" name="Group 3"/>
          <p:cNvGrpSpPr/>
          <p:nvPr/>
        </p:nvGrpSpPr>
        <p:grpSpPr>
          <a:xfrm>
            <a:off x="958452" y="3009085"/>
            <a:ext cx="5689104" cy="275488"/>
            <a:chOff x="0" y="0"/>
            <a:chExt cx="4519796" cy="218865"/>
          </a:xfrm>
        </p:grpSpPr>
        <p:sp>
          <p:nvSpPr>
            <p:cNvPr id="4" name="Freeform 4"/>
            <p:cNvSpPr/>
            <p:nvPr/>
          </p:nvSpPr>
          <p:spPr>
            <a:xfrm>
              <a:off x="0" y="0"/>
              <a:ext cx="4519796" cy="218865"/>
            </a:xfrm>
            <a:custGeom>
              <a:avLst/>
              <a:gdLst/>
              <a:ahLst/>
              <a:cxnLst/>
              <a:rect l="l" t="t" r="r" b="b"/>
              <a:pathLst>
                <a:path w="4519796" h="218865">
                  <a:moveTo>
                    <a:pt x="4316596" y="0"/>
                  </a:moveTo>
                  <a:lnTo>
                    <a:pt x="0" y="0"/>
                  </a:lnTo>
                  <a:lnTo>
                    <a:pt x="203200" y="218865"/>
                  </a:lnTo>
                  <a:lnTo>
                    <a:pt x="4519796" y="218865"/>
                  </a:lnTo>
                  <a:lnTo>
                    <a:pt x="4316596" y="0"/>
                  </a:lnTo>
                  <a:close/>
                </a:path>
              </a:pathLst>
            </a:custGeom>
            <a:solidFill>
              <a:srgbClr val="D90000"/>
            </a:solidFill>
            <a:ln cap="sq">
              <a:noFill/>
              <a:prstDash val="solid"/>
              <a:miter/>
            </a:ln>
          </p:spPr>
          <p:txBody>
            <a:bodyPr/>
            <a:lstStyle/>
            <a:p>
              <a:endParaRPr lang="en-US"/>
            </a:p>
          </p:txBody>
        </p:sp>
        <p:sp>
          <p:nvSpPr>
            <p:cNvPr id="5" name="TextBox 5"/>
            <p:cNvSpPr txBox="1"/>
            <p:nvPr/>
          </p:nvSpPr>
          <p:spPr>
            <a:xfrm>
              <a:off x="101600" y="-19050"/>
              <a:ext cx="4316596"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6" name="Group 6"/>
          <p:cNvGrpSpPr/>
          <p:nvPr/>
        </p:nvGrpSpPr>
        <p:grpSpPr>
          <a:xfrm>
            <a:off x="-3950263" y="803081"/>
            <a:ext cx="15859325" cy="2258023"/>
            <a:chOff x="0" y="0"/>
            <a:chExt cx="1537211" cy="218865"/>
          </a:xfrm>
        </p:grpSpPr>
        <p:sp>
          <p:nvSpPr>
            <p:cNvPr id="7" name="Freeform 7"/>
            <p:cNvSpPr/>
            <p:nvPr/>
          </p:nvSpPr>
          <p:spPr>
            <a:xfrm>
              <a:off x="0" y="0"/>
              <a:ext cx="1537211" cy="218865"/>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1E2759"/>
            </a:solidFill>
            <a:ln cap="sq">
              <a:noFill/>
              <a:prstDash val="solid"/>
              <a:miter/>
            </a:ln>
          </p:spPr>
          <p:txBody>
            <a:bodyPr/>
            <a:lstStyle/>
            <a:p>
              <a:endParaRPr lang="en-US"/>
            </a:p>
          </p:txBody>
        </p:sp>
        <p:sp>
          <p:nvSpPr>
            <p:cNvPr id="8" name="TextBox 8"/>
            <p:cNvSpPr txBox="1"/>
            <p:nvPr/>
          </p:nvSpPr>
          <p:spPr>
            <a:xfrm>
              <a:off x="101600" y="-19050"/>
              <a:ext cx="1334011"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9" name="AutoShape 9"/>
          <p:cNvSpPr/>
          <p:nvPr/>
        </p:nvSpPr>
        <p:spPr>
          <a:xfrm flipV="1">
            <a:off x="-721523" y="803081"/>
            <a:ext cx="10545604" cy="19050"/>
          </a:xfrm>
          <a:prstGeom prst="line">
            <a:avLst/>
          </a:prstGeom>
          <a:ln w="38100" cap="flat">
            <a:solidFill>
              <a:srgbClr val="D90000"/>
            </a:solidFill>
            <a:prstDash val="solid"/>
            <a:headEnd type="none" w="sm" len="sm"/>
            <a:tailEnd type="none" w="sm" len="sm"/>
          </a:ln>
        </p:spPr>
        <p:txBody>
          <a:bodyPr/>
          <a:lstStyle/>
          <a:p>
            <a:endParaRPr lang="en-US"/>
          </a:p>
        </p:txBody>
      </p:sp>
      <p:sp>
        <p:nvSpPr>
          <p:cNvPr id="10" name="Freeform 10"/>
          <p:cNvSpPr/>
          <p:nvPr/>
        </p:nvSpPr>
        <p:spPr>
          <a:xfrm>
            <a:off x="327173" y="3646522"/>
            <a:ext cx="3587071" cy="5573860"/>
          </a:xfrm>
          <a:custGeom>
            <a:avLst/>
            <a:gdLst/>
            <a:ahLst/>
            <a:cxnLst/>
            <a:rect l="l" t="t" r="r" b="b"/>
            <a:pathLst>
              <a:path w="3587071" h="5573860">
                <a:moveTo>
                  <a:pt x="0" y="0"/>
                </a:moveTo>
                <a:lnTo>
                  <a:pt x="3587071" y="0"/>
                </a:lnTo>
                <a:lnTo>
                  <a:pt x="3587071" y="5573861"/>
                </a:lnTo>
                <a:lnTo>
                  <a:pt x="0" y="5573861"/>
                </a:lnTo>
                <a:lnTo>
                  <a:pt x="0" y="0"/>
                </a:lnTo>
                <a:close/>
              </a:path>
            </a:pathLst>
          </a:custGeom>
          <a:blipFill>
            <a:blip r:embed="rId4"/>
            <a:stretch>
              <a:fillRect/>
            </a:stretch>
          </a:blipFill>
        </p:spPr>
        <p:txBody>
          <a:bodyPr/>
          <a:lstStyle/>
          <a:p>
            <a:endParaRPr lang="en-US"/>
          </a:p>
        </p:txBody>
      </p:sp>
      <p:sp>
        <p:nvSpPr>
          <p:cNvPr id="11" name="Freeform 11"/>
          <p:cNvSpPr/>
          <p:nvPr/>
        </p:nvSpPr>
        <p:spPr>
          <a:xfrm>
            <a:off x="12998969" y="3646522"/>
            <a:ext cx="4260331" cy="5573860"/>
          </a:xfrm>
          <a:custGeom>
            <a:avLst/>
            <a:gdLst/>
            <a:ahLst/>
            <a:cxnLst/>
            <a:rect l="l" t="t" r="r" b="b"/>
            <a:pathLst>
              <a:path w="4260331" h="5573860">
                <a:moveTo>
                  <a:pt x="0" y="0"/>
                </a:moveTo>
                <a:lnTo>
                  <a:pt x="4260331" y="0"/>
                </a:lnTo>
                <a:lnTo>
                  <a:pt x="4260331" y="5573861"/>
                </a:lnTo>
                <a:lnTo>
                  <a:pt x="0" y="5573861"/>
                </a:lnTo>
                <a:lnTo>
                  <a:pt x="0" y="0"/>
                </a:lnTo>
                <a:close/>
              </a:path>
            </a:pathLst>
          </a:custGeom>
          <a:blipFill>
            <a:blip r:embed="rId5"/>
            <a:stretch>
              <a:fillRect/>
            </a:stretch>
          </a:blipFill>
        </p:spPr>
        <p:txBody>
          <a:bodyPr/>
          <a:lstStyle/>
          <a:p>
            <a:endParaRPr lang="en-US"/>
          </a:p>
        </p:txBody>
      </p:sp>
      <p:sp>
        <p:nvSpPr>
          <p:cNvPr id="12" name="Freeform 12"/>
          <p:cNvSpPr/>
          <p:nvPr/>
        </p:nvSpPr>
        <p:spPr>
          <a:xfrm>
            <a:off x="8603504" y="3684440"/>
            <a:ext cx="4230239" cy="5573860"/>
          </a:xfrm>
          <a:custGeom>
            <a:avLst/>
            <a:gdLst/>
            <a:ahLst/>
            <a:cxnLst/>
            <a:rect l="l" t="t" r="r" b="b"/>
            <a:pathLst>
              <a:path w="4230239" h="5573860">
                <a:moveTo>
                  <a:pt x="0" y="0"/>
                </a:moveTo>
                <a:lnTo>
                  <a:pt x="4230239" y="0"/>
                </a:lnTo>
                <a:lnTo>
                  <a:pt x="4230239" y="5573860"/>
                </a:lnTo>
                <a:lnTo>
                  <a:pt x="0" y="5573860"/>
                </a:lnTo>
                <a:lnTo>
                  <a:pt x="0" y="0"/>
                </a:lnTo>
                <a:close/>
              </a:path>
            </a:pathLst>
          </a:custGeom>
          <a:blipFill>
            <a:blip r:embed="rId6"/>
            <a:stretch>
              <a:fillRect/>
            </a:stretch>
          </a:blipFill>
        </p:spPr>
        <p:txBody>
          <a:bodyPr/>
          <a:lstStyle/>
          <a:p>
            <a:endParaRPr lang="en-US"/>
          </a:p>
        </p:txBody>
      </p:sp>
      <p:sp>
        <p:nvSpPr>
          <p:cNvPr id="13" name="Freeform 13"/>
          <p:cNvSpPr/>
          <p:nvPr/>
        </p:nvSpPr>
        <p:spPr>
          <a:xfrm>
            <a:off x="4285595" y="3646522"/>
            <a:ext cx="3511532" cy="5573860"/>
          </a:xfrm>
          <a:custGeom>
            <a:avLst/>
            <a:gdLst/>
            <a:ahLst/>
            <a:cxnLst/>
            <a:rect l="l" t="t" r="r" b="b"/>
            <a:pathLst>
              <a:path w="3511532" h="5573860">
                <a:moveTo>
                  <a:pt x="0" y="0"/>
                </a:moveTo>
                <a:lnTo>
                  <a:pt x="3511532" y="0"/>
                </a:lnTo>
                <a:lnTo>
                  <a:pt x="3511532" y="5573861"/>
                </a:lnTo>
                <a:lnTo>
                  <a:pt x="0" y="5573861"/>
                </a:lnTo>
                <a:lnTo>
                  <a:pt x="0" y="0"/>
                </a:lnTo>
                <a:close/>
              </a:path>
            </a:pathLst>
          </a:custGeom>
          <a:blipFill>
            <a:blip r:embed="rId7"/>
            <a:stretch>
              <a:fillRect/>
            </a:stretch>
          </a:blipFill>
        </p:spPr>
        <p:txBody>
          <a:bodyPr/>
          <a:lstStyle/>
          <a:p>
            <a:endParaRPr lang="en-US"/>
          </a:p>
        </p:txBody>
      </p:sp>
      <p:sp>
        <p:nvSpPr>
          <p:cNvPr id="14" name="TextBox 14"/>
          <p:cNvSpPr txBox="1"/>
          <p:nvPr/>
        </p:nvSpPr>
        <p:spPr>
          <a:xfrm>
            <a:off x="958452" y="1224000"/>
            <a:ext cx="8843006" cy="716466"/>
          </a:xfrm>
          <a:prstGeom prst="rect">
            <a:avLst/>
          </a:prstGeom>
        </p:spPr>
        <p:txBody>
          <a:bodyPr lIns="0" tIns="0" rIns="0" bIns="0" rtlCol="0" anchor="t">
            <a:spAutoFit/>
          </a:bodyPr>
          <a:lstStyle/>
          <a:p>
            <a:pPr marL="0" lvl="0" indent="0" algn="l">
              <a:lnSpc>
                <a:spcPts val="5553"/>
              </a:lnSpc>
            </a:pPr>
            <a:r>
              <a:rPr lang="en-US" sz="4829" spc="38">
                <a:solidFill>
                  <a:srgbClr val="FFFFFF"/>
                </a:solidFill>
                <a:latin typeface="Industry 1"/>
                <a:ea typeface="Industry 1"/>
                <a:cs typeface="Industry 1"/>
                <a:sym typeface="Industry 1"/>
              </a:rPr>
              <a:t>LANGUAGE SUPPORT</a:t>
            </a:r>
          </a:p>
        </p:txBody>
      </p:sp>
      <p:sp>
        <p:nvSpPr>
          <p:cNvPr id="15" name="TextBox 15"/>
          <p:cNvSpPr txBox="1"/>
          <p:nvPr/>
        </p:nvSpPr>
        <p:spPr>
          <a:xfrm>
            <a:off x="11169002" y="793556"/>
            <a:ext cx="6949860" cy="2148763"/>
          </a:xfrm>
          <a:prstGeom prst="rect">
            <a:avLst/>
          </a:prstGeom>
        </p:spPr>
        <p:txBody>
          <a:bodyPr lIns="0" tIns="0" rIns="0" bIns="0" rtlCol="0" anchor="t">
            <a:spAutoFit/>
          </a:bodyPr>
          <a:lstStyle/>
          <a:p>
            <a:pPr algn="ctr">
              <a:lnSpc>
                <a:spcPts val="3420"/>
              </a:lnSpc>
              <a:spcBef>
                <a:spcPct val="0"/>
              </a:spcBef>
            </a:pPr>
            <a:r>
              <a:rPr lang="en-US" sz="2630">
                <a:solidFill>
                  <a:srgbClr val="1E2759"/>
                </a:solidFill>
                <a:latin typeface="Industry 1"/>
                <a:ea typeface="Industry 1"/>
                <a:cs typeface="Industry 1"/>
                <a:sym typeface="Industry 1"/>
              </a:rPr>
              <a:t>“If you talk to a man in a language he understands, that goes to his head. If you talk to him in his own language, </a:t>
            </a:r>
          </a:p>
          <a:p>
            <a:pPr algn="ctr">
              <a:lnSpc>
                <a:spcPts val="3420"/>
              </a:lnSpc>
              <a:spcBef>
                <a:spcPct val="0"/>
              </a:spcBef>
            </a:pPr>
            <a:r>
              <a:rPr lang="en-US" sz="2630">
                <a:solidFill>
                  <a:srgbClr val="1E2759"/>
                </a:solidFill>
                <a:latin typeface="Industry 1"/>
                <a:ea typeface="Industry 1"/>
                <a:cs typeface="Industry 1"/>
                <a:sym typeface="Industry 1"/>
              </a:rPr>
              <a:t>that goes to his heart.” </a:t>
            </a:r>
          </a:p>
          <a:p>
            <a:pPr algn="ctr">
              <a:lnSpc>
                <a:spcPts val="3420"/>
              </a:lnSpc>
              <a:spcBef>
                <a:spcPct val="0"/>
              </a:spcBef>
            </a:pPr>
            <a:r>
              <a:rPr lang="en-US" sz="2630">
                <a:solidFill>
                  <a:srgbClr val="1E2759"/>
                </a:solidFill>
                <a:latin typeface="Industry 1"/>
                <a:ea typeface="Industry 1"/>
                <a:cs typeface="Industry 1"/>
                <a:sym typeface="Industry 1"/>
              </a:rPr>
              <a:t>–Nelson Mandela</a:t>
            </a:r>
          </a:p>
        </p:txBody>
      </p:sp>
      <p:sp>
        <p:nvSpPr>
          <p:cNvPr id="16" name="TextBox 16"/>
          <p:cNvSpPr txBox="1"/>
          <p:nvPr/>
        </p:nvSpPr>
        <p:spPr>
          <a:xfrm>
            <a:off x="8603504" y="9322311"/>
            <a:ext cx="2057102" cy="323215"/>
          </a:xfrm>
          <a:prstGeom prst="rect">
            <a:avLst/>
          </a:prstGeom>
        </p:spPr>
        <p:txBody>
          <a:bodyPr lIns="0" tIns="0" rIns="0" bIns="0" rtlCol="0" anchor="t">
            <a:spAutoFit/>
          </a:bodyPr>
          <a:lstStyle/>
          <a:p>
            <a:pPr algn="ctr">
              <a:lnSpc>
                <a:spcPts val="2660"/>
              </a:lnSpc>
            </a:pPr>
            <a:r>
              <a:rPr lang="en-US" sz="1900" dirty="0">
                <a:solidFill>
                  <a:srgbClr val="1E2759"/>
                </a:solidFill>
                <a:latin typeface="Proxima Nova 1"/>
                <a:ea typeface="Proxima Nova 1"/>
                <a:cs typeface="Proxima Nova 1"/>
                <a:sym typeface="Proxima Nova 1"/>
              </a:rPr>
              <a:t>Spanish Viewbook</a:t>
            </a:r>
          </a:p>
        </p:txBody>
      </p:sp>
      <p:sp>
        <p:nvSpPr>
          <p:cNvPr id="17" name="TextBox 17"/>
          <p:cNvSpPr txBox="1"/>
          <p:nvPr/>
        </p:nvSpPr>
        <p:spPr>
          <a:xfrm>
            <a:off x="327173" y="9282704"/>
            <a:ext cx="3587071" cy="475451"/>
          </a:xfrm>
          <a:prstGeom prst="rect">
            <a:avLst/>
          </a:prstGeom>
        </p:spPr>
        <p:txBody>
          <a:bodyPr wrap="square" lIns="0" tIns="0" rIns="0" bIns="0" rtlCol="0" anchor="t">
            <a:spAutoFit/>
          </a:bodyPr>
          <a:lstStyle/>
          <a:p>
            <a:pPr>
              <a:lnSpc>
                <a:spcPts val="1767"/>
              </a:lnSpc>
            </a:pPr>
            <a:r>
              <a:rPr lang="en-US" sz="1900" dirty="0">
                <a:solidFill>
                  <a:srgbClr val="1E2759"/>
                </a:solidFill>
                <a:latin typeface="Proxima Nova 1"/>
                <a:ea typeface="Proxima Nova 1"/>
                <a:cs typeface="Proxima Nova 1"/>
                <a:sym typeface="Proxima Nova 1"/>
              </a:rPr>
              <a:t>Commencement Translation </a:t>
            </a:r>
          </a:p>
          <a:p>
            <a:pPr>
              <a:lnSpc>
                <a:spcPts val="1767"/>
              </a:lnSpc>
            </a:pPr>
            <a:r>
              <a:rPr lang="en-US" sz="1900" dirty="0">
                <a:solidFill>
                  <a:srgbClr val="1E2759"/>
                </a:solidFill>
                <a:latin typeface="Proxima Nova 1"/>
                <a:ea typeface="Proxima Nova 1"/>
                <a:cs typeface="Proxima Nova 1"/>
                <a:sym typeface="Proxima Nova 1"/>
              </a:rPr>
              <a:t>and Interpretation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sp>
        <p:nvSpPr>
          <p:cNvPr id="3" name="Freeform 3"/>
          <p:cNvSpPr/>
          <p:nvPr/>
        </p:nvSpPr>
        <p:spPr>
          <a:xfrm>
            <a:off x="-947670" y="51515"/>
            <a:ext cx="21826470" cy="13016785"/>
          </a:xfrm>
          <a:custGeom>
            <a:avLst/>
            <a:gdLst/>
            <a:ahLst/>
            <a:cxnLst/>
            <a:rect l="l" t="t" r="r" b="b"/>
            <a:pathLst>
              <a:path w="19151776" h="12735931">
                <a:moveTo>
                  <a:pt x="0" y="0"/>
                </a:moveTo>
                <a:lnTo>
                  <a:pt x="19151776" y="0"/>
                </a:lnTo>
                <a:lnTo>
                  <a:pt x="19151776" y="12735931"/>
                </a:lnTo>
                <a:lnTo>
                  <a:pt x="0" y="12735931"/>
                </a:lnTo>
                <a:lnTo>
                  <a:pt x="0" y="0"/>
                </a:lnTo>
                <a:close/>
              </a:path>
            </a:pathLst>
          </a:custGeom>
          <a:blipFill>
            <a:blip r:embed="rId4">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p:cNvGrpSpPr/>
          <p:nvPr/>
        </p:nvGrpSpPr>
        <p:grpSpPr>
          <a:xfrm>
            <a:off x="-1010196" y="-723900"/>
            <a:ext cx="21382163" cy="11896381"/>
            <a:chOff x="0" y="-9525"/>
            <a:chExt cx="5614388" cy="3172056"/>
          </a:xfrm>
        </p:grpSpPr>
        <p:sp>
          <p:nvSpPr>
            <p:cNvPr id="5" name="Freeform 5"/>
            <p:cNvSpPr/>
            <p:nvPr/>
          </p:nvSpPr>
          <p:spPr>
            <a:xfrm>
              <a:off x="0" y="162544"/>
              <a:ext cx="5614388" cy="2999987"/>
            </a:xfrm>
            <a:custGeom>
              <a:avLst/>
              <a:gdLst/>
              <a:ahLst/>
              <a:cxnLst/>
              <a:rect l="l" t="t" r="r" b="b"/>
              <a:pathLst>
                <a:path w="5614388" h="2999987">
                  <a:moveTo>
                    <a:pt x="0" y="0"/>
                  </a:moveTo>
                  <a:lnTo>
                    <a:pt x="5614388" y="0"/>
                  </a:lnTo>
                  <a:lnTo>
                    <a:pt x="5614388" y="2999987"/>
                  </a:lnTo>
                  <a:lnTo>
                    <a:pt x="0" y="2999987"/>
                  </a:lnTo>
                  <a:close/>
                </a:path>
              </a:pathLst>
            </a:custGeom>
            <a:solidFill>
              <a:srgbClr val="FFFFFF">
                <a:alpha val="92941"/>
              </a:srgbClr>
            </a:solidFill>
          </p:spPr>
          <p:txBody>
            <a:bodyPr/>
            <a:lstStyle/>
            <a:p>
              <a:endParaRPr lang="en-US" dirty="0"/>
            </a:p>
          </p:txBody>
        </p:sp>
        <p:sp>
          <p:nvSpPr>
            <p:cNvPr id="6" name="TextBox 6"/>
            <p:cNvSpPr txBox="1"/>
            <p:nvPr/>
          </p:nvSpPr>
          <p:spPr>
            <a:xfrm>
              <a:off x="0" y="-9525"/>
              <a:ext cx="5614388" cy="3009512"/>
            </a:xfrm>
            <a:prstGeom prst="rect">
              <a:avLst/>
            </a:prstGeom>
          </p:spPr>
          <p:txBody>
            <a:bodyPr lIns="50800" tIns="50800" rIns="50800" bIns="50800" rtlCol="0" anchor="ctr"/>
            <a:lstStyle/>
            <a:p>
              <a:pPr algn="ctr">
                <a:lnSpc>
                  <a:spcPts val="1954"/>
                </a:lnSpc>
              </a:pPr>
              <a:endParaRPr/>
            </a:p>
          </p:txBody>
        </p:sp>
      </p:grpSp>
      <p:sp>
        <p:nvSpPr>
          <p:cNvPr id="7" name="TextBox 7"/>
          <p:cNvSpPr txBox="1"/>
          <p:nvPr/>
        </p:nvSpPr>
        <p:spPr>
          <a:xfrm>
            <a:off x="1260118" y="6204354"/>
            <a:ext cx="1986653" cy="500755"/>
          </a:xfrm>
          <a:prstGeom prst="rect">
            <a:avLst/>
          </a:prstGeom>
        </p:spPr>
        <p:txBody>
          <a:bodyPr lIns="0" tIns="0" rIns="0" bIns="0" rtlCol="0" anchor="t">
            <a:spAutoFit/>
          </a:bodyPr>
          <a:lstStyle/>
          <a:p>
            <a:pPr algn="ctr">
              <a:lnSpc>
                <a:spcPts val="1954"/>
              </a:lnSpc>
            </a:pPr>
            <a:r>
              <a:rPr lang="en-US" sz="1602" spc="22">
                <a:solidFill>
                  <a:srgbClr val="1E2759"/>
                </a:solidFill>
                <a:latin typeface="Industry Bold"/>
                <a:ea typeface="Industry Bold"/>
                <a:cs typeface="Industry Bold"/>
                <a:sym typeface="Industry"/>
              </a:rPr>
              <a:t>Culturally Relevant Pedagogy</a:t>
            </a:r>
          </a:p>
        </p:txBody>
      </p:sp>
      <p:sp>
        <p:nvSpPr>
          <p:cNvPr id="8" name="TextBox 8"/>
          <p:cNvSpPr txBox="1"/>
          <p:nvPr/>
        </p:nvSpPr>
        <p:spPr>
          <a:xfrm>
            <a:off x="3615241" y="3384508"/>
            <a:ext cx="1986653" cy="500755"/>
          </a:xfrm>
          <a:prstGeom prst="rect">
            <a:avLst/>
          </a:prstGeom>
        </p:spPr>
        <p:txBody>
          <a:bodyPr lIns="0" tIns="0" rIns="0" bIns="0" rtlCol="0" anchor="t">
            <a:spAutoFit/>
          </a:bodyPr>
          <a:lstStyle/>
          <a:p>
            <a:pPr algn="ctr">
              <a:lnSpc>
                <a:spcPts val="1954"/>
              </a:lnSpc>
            </a:pPr>
            <a:r>
              <a:rPr lang="en-US" sz="1602" spc="22">
                <a:solidFill>
                  <a:srgbClr val="1E2759"/>
                </a:solidFill>
                <a:latin typeface="Industry Bold"/>
                <a:ea typeface="Industry Bold"/>
                <a:cs typeface="Industry Bold"/>
                <a:sym typeface="Industry"/>
              </a:rPr>
              <a:t>Inclusive Campus Climate</a:t>
            </a:r>
          </a:p>
        </p:txBody>
      </p:sp>
      <p:sp>
        <p:nvSpPr>
          <p:cNvPr id="9" name="TextBox 9"/>
          <p:cNvSpPr txBox="1"/>
          <p:nvPr/>
        </p:nvSpPr>
        <p:spPr>
          <a:xfrm>
            <a:off x="5895939" y="6204354"/>
            <a:ext cx="1986653" cy="500755"/>
          </a:xfrm>
          <a:prstGeom prst="rect">
            <a:avLst/>
          </a:prstGeom>
        </p:spPr>
        <p:txBody>
          <a:bodyPr lIns="0" tIns="0" rIns="0" bIns="0" rtlCol="0" anchor="t">
            <a:spAutoFit/>
          </a:bodyPr>
          <a:lstStyle/>
          <a:p>
            <a:pPr algn="ctr">
              <a:lnSpc>
                <a:spcPts val="1954"/>
              </a:lnSpc>
            </a:pPr>
            <a:r>
              <a:rPr lang="en-US" sz="1602" spc="22">
                <a:solidFill>
                  <a:srgbClr val="1E2759"/>
                </a:solidFill>
                <a:latin typeface="Industry Bold"/>
                <a:ea typeface="Industry Bold"/>
                <a:cs typeface="Industry Bold"/>
                <a:sym typeface="Industry"/>
              </a:rPr>
              <a:t>Strong Student</a:t>
            </a:r>
          </a:p>
          <a:p>
            <a:pPr algn="ctr">
              <a:lnSpc>
                <a:spcPts val="1954"/>
              </a:lnSpc>
            </a:pPr>
            <a:r>
              <a:rPr lang="en-US" sz="1602" spc="22">
                <a:solidFill>
                  <a:srgbClr val="1E2759"/>
                </a:solidFill>
                <a:latin typeface="Industry Bold"/>
                <a:ea typeface="Industry Bold"/>
                <a:cs typeface="Industry Bold"/>
                <a:sym typeface="Industry"/>
              </a:rPr>
              <a:t>Support Services</a:t>
            </a:r>
          </a:p>
        </p:txBody>
      </p:sp>
      <p:sp>
        <p:nvSpPr>
          <p:cNvPr id="10" name="TextBox 10"/>
          <p:cNvSpPr txBox="1"/>
          <p:nvPr/>
        </p:nvSpPr>
        <p:spPr>
          <a:xfrm>
            <a:off x="8150673" y="3384508"/>
            <a:ext cx="1986653" cy="500755"/>
          </a:xfrm>
          <a:prstGeom prst="rect">
            <a:avLst/>
          </a:prstGeom>
        </p:spPr>
        <p:txBody>
          <a:bodyPr lIns="0" tIns="0" rIns="0" bIns="0" rtlCol="0" anchor="t">
            <a:spAutoFit/>
          </a:bodyPr>
          <a:lstStyle/>
          <a:p>
            <a:pPr algn="ctr">
              <a:lnSpc>
                <a:spcPts val="1954"/>
              </a:lnSpc>
            </a:pPr>
            <a:r>
              <a:rPr lang="en-US" sz="1602" spc="22">
                <a:solidFill>
                  <a:srgbClr val="1E2759"/>
                </a:solidFill>
                <a:latin typeface="Industry Bold"/>
                <a:ea typeface="Industry Bold"/>
                <a:cs typeface="Industry Bold"/>
                <a:sym typeface="Industry"/>
              </a:rPr>
              <a:t>Academic and</a:t>
            </a:r>
          </a:p>
          <a:p>
            <a:pPr algn="ctr">
              <a:lnSpc>
                <a:spcPts val="1954"/>
              </a:lnSpc>
            </a:pPr>
            <a:r>
              <a:rPr lang="en-US" sz="1602" spc="22">
                <a:solidFill>
                  <a:srgbClr val="1E2759"/>
                </a:solidFill>
                <a:latin typeface="Industry Bold"/>
                <a:ea typeface="Industry Bold"/>
                <a:cs typeface="Industry Bold"/>
                <a:sym typeface="Industry"/>
              </a:rPr>
              <a:t>Career Pathways</a:t>
            </a:r>
          </a:p>
        </p:txBody>
      </p:sp>
      <p:sp>
        <p:nvSpPr>
          <p:cNvPr id="11" name="TextBox 11"/>
          <p:cNvSpPr txBox="1"/>
          <p:nvPr/>
        </p:nvSpPr>
        <p:spPr>
          <a:xfrm>
            <a:off x="10232677" y="6204354"/>
            <a:ext cx="1986653" cy="500755"/>
          </a:xfrm>
          <a:prstGeom prst="rect">
            <a:avLst/>
          </a:prstGeom>
        </p:spPr>
        <p:txBody>
          <a:bodyPr lIns="0" tIns="0" rIns="0" bIns="0" rtlCol="0" anchor="t">
            <a:spAutoFit/>
          </a:bodyPr>
          <a:lstStyle/>
          <a:p>
            <a:pPr algn="ctr">
              <a:lnSpc>
                <a:spcPts val="1954"/>
              </a:lnSpc>
            </a:pPr>
            <a:r>
              <a:rPr lang="en-US" sz="1602" spc="22">
                <a:solidFill>
                  <a:srgbClr val="1E2759"/>
                </a:solidFill>
                <a:latin typeface="Industry Bold"/>
                <a:ea typeface="Industry Bold"/>
                <a:cs typeface="Industry Bold"/>
                <a:sym typeface="Industry"/>
              </a:rPr>
              <a:t>Data-Driven</a:t>
            </a:r>
          </a:p>
          <a:p>
            <a:pPr algn="ctr">
              <a:lnSpc>
                <a:spcPts val="1954"/>
              </a:lnSpc>
            </a:pPr>
            <a:r>
              <a:rPr lang="en-US" sz="1602" spc="22">
                <a:solidFill>
                  <a:srgbClr val="1E2759"/>
                </a:solidFill>
                <a:latin typeface="Industry Bold"/>
                <a:ea typeface="Industry Bold"/>
                <a:cs typeface="Industry Bold"/>
                <a:sym typeface="Industry"/>
              </a:rPr>
              <a:t>Decision Making</a:t>
            </a:r>
          </a:p>
        </p:txBody>
      </p:sp>
      <p:grpSp>
        <p:nvGrpSpPr>
          <p:cNvPr id="12" name="Group 12"/>
          <p:cNvGrpSpPr/>
          <p:nvPr/>
        </p:nvGrpSpPr>
        <p:grpSpPr>
          <a:xfrm>
            <a:off x="1260118" y="3764754"/>
            <a:ext cx="15767765" cy="2622221"/>
            <a:chOff x="0" y="0"/>
            <a:chExt cx="21023686" cy="3496295"/>
          </a:xfrm>
        </p:grpSpPr>
        <p:grpSp>
          <p:nvGrpSpPr>
            <p:cNvPr id="13" name="Group 13"/>
            <p:cNvGrpSpPr/>
            <p:nvPr/>
          </p:nvGrpSpPr>
          <p:grpSpPr>
            <a:xfrm>
              <a:off x="0" y="0"/>
              <a:ext cx="3182769" cy="1768511"/>
              <a:chOff x="0" y="0"/>
              <a:chExt cx="4159440" cy="2311200"/>
            </a:xfrm>
          </p:grpSpPr>
          <p:sp>
            <p:nvSpPr>
              <p:cNvPr id="14" name="Freeform 14"/>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D90000"/>
              </a:solidFill>
            </p:spPr>
            <p:txBody>
              <a:bodyPr/>
              <a:lstStyle/>
              <a:p>
                <a:endParaRPr lang="en-US"/>
              </a:p>
            </p:txBody>
          </p:sp>
        </p:grpSp>
        <p:grpSp>
          <p:nvGrpSpPr>
            <p:cNvPr id="15" name="Group 15"/>
            <p:cNvGrpSpPr/>
            <p:nvPr/>
          </p:nvGrpSpPr>
          <p:grpSpPr>
            <a:xfrm>
              <a:off x="124512" y="492539"/>
              <a:ext cx="2576737" cy="2578390"/>
              <a:chOff x="0" y="0"/>
              <a:chExt cx="3367440" cy="3369600"/>
            </a:xfrm>
          </p:grpSpPr>
          <p:sp>
            <p:nvSpPr>
              <p:cNvPr id="16" name="Freeform 16"/>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1E2759"/>
              </a:solidFill>
            </p:spPr>
            <p:txBody>
              <a:bodyPr/>
              <a:lstStyle/>
              <a:p>
                <a:endParaRPr lang="en-US"/>
              </a:p>
            </p:txBody>
          </p:sp>
        </p:grpSp>
        <p:grpSp>
          <p:nvGrpSpPr>
            <p:cNvPr id="17" name="Group 17"/>
            <p:cNvGrpSpPr/>
            <p:nvPr/>
          </p:nvGrpSpPr>
          <p:grpSpPr>
            <a:xfrm>
              <a:off x="3122393" y="501153"/>
              <a:ext cx="2580045" cy="2570995"/>
              <a:chOff x="0" y="0"/>
              <a:chExt cx="3368160" cy="3356346"/>
            </a:xfrm>
          </p:grpSpPr>
          <p:sp>
            <p:nvSpPr>
              <p:cNvPr id="18" name="Freeform 18"/>
              <p:cNvSpPr/>
              <p:nvPr/>
            </p:nvSpPr>
            <p:spPr>
              <a:xfrm>
                <a:off x="0" y="0"/>
                <a:ext cx="3368040" cy="3356354"/>
              </a:xfrm>
              <a:custGeom>
                <a:avLst/>
                <a:gdLst/>
                <a:ahLst/>
                <a:cxnLst/>
                <a:rect l="l" t="t" r="r" b="b"/>
                <a:pathLst>
                  <a:path w="3368040" h="3356354">
                    <a:moveTo>
                      <a:pt x="0" y="1678177"/>
                    </a:moveTo>
                    <a:cubicBezTo>
                      <a:pt x="0" y="751330"/>
                      <a:pt x="753999" y="0"/>
                      <a:pt x="1684020" y="0"/>
                    </a:cubicBezTo>
                    <a:cubicBezTo>
                      <a:pt x="2614041" y="0"/>
                      <a:pt x="3368040" y="751330"/>
                      <a:pt x="3368040" y="1678177"/>
                    </a:cubicBezTo>
                    <a:cubicBezTo>
                      <a:pt x="3368040" y="2605024"/>
                      <a:pt x="2614041" y="3356354"/>
                      <a:pt x="1684020" y="3356354"/>
                    </a:cubicBezTo>
                    <a:cubicBezTo>
                      <a:pt x="753999" y="3356354"/>
                      <a:pt x="0" y="2605024"/>
                      <a:pt x="0" y="1678177"/>
                    </a:cubicBezTo>
                    <a:close/>
                  </a:path>
                </a:pathLst>
              </a:custGeom>
              <a:solidFill>
                <a:srgbClr val="1E2759"/>
              </a:solidFill>
            </p:spPr>
            <p:txBody>
              <a:bodyPr/>
              <a:lstStyle/>
              <a:p>
                <a:endParaRPr lang="en-US"/>
              </a:p>
            </p:txBody>
          </p:sp>
        </p:grpSp>
        <p:grpSp>
          <p:nvGrpSpPr>
            <p:cNvPr id="19" name="Group 19"/>
            <p:cNvGrpSpPr/>
            <p:nvPr/>
          </p:nvGrpSpPr>
          <p:grpSpPr>
            <a:xfrm>
              <a:off x="2905628" y="1764876"/>
              <a:ext cx="3133749" cy="1731418"/>
              <a:chOff x="0" y="0"/>
              <a:chExt cx="4165920" cy="2301700"/>
            </a:xfrm>
          </p:grpSpPr>
          <p:sp>
            <p:nvSpPr>
              <p:cNvPr id="20" name="Freeform 20"/>
              <p:cNvSpPr/>
              <p:nvPr/>
            </p:nvSpPr>
            <p:spPr>
              <a:xfrm>
                <a:off x="0" y="0"/>
                <a:ext cx="4165981" cy="2301732"/>
              </a:xfrm>
              <a:custGeom>
                <a:avLst/>
                <a:gdLst/>
                <a:ahLst/>
                <a:cxnLst/>
                <a:rect l="l" t="t" r="r" b="b"/>
                <a:pathLst>
                  <a:path w="4165981" h="2301732">
                    <a:moveTo>
                      <a:pt x="4165981" y="1063740"/>
                    </a:moveTo>
                    <a:cubicBezTo>
                      <a:pt x="3189351" y="1268131"/>
                      <a:pt x="3189351" y="1268131"/>
                      <a:pt x="3189351" y="1268131"/>
                    </a:cubicBezTo>
                    <a:cubicBezTo>
                      <a:pt x="3315970" y="1400338"/>
                      <a:pt x="3315970" y="1400338"/>
                      <a:pt x="3315970" y="1400338"/>
                    </a:cubicBezTo>
                    <a:cubicBezTo>
                      <a:pt x="2966339" y="1730858"/>
                      <a:pt x="2489962" y="1929169"/>
                      <a:pt x="1971548" y="1929169"/>
                    </a:cubicBezTo>
                    <a:cubicBezTo>
                      <a:pt x="892302" y="1929043"/>
                      <a:pt x="18034" y="1069692"/>
                      <a:pt x="0" y="0"/>
                    </a:cubicBezTo>
                    <a:cubicBezTo>
                      <a:pt x="18034" y="1274082"/>
                      <a:pt x="1061085" y="2301732"/>
                      <a:pt x="2339213" y="2301732"/>
                    </a:cubicBezTo>
                    <a:cubicBezTo>
                      <a:pt x="2869692" y="2301732"/>
                      <a:pt x="3358134" y="2127481"/>
                      <a:pt x="3749929" y="1826974"/>
                    </a:cubicBezTo>
                    <a:cubicBezTo>
                      <a:pt x="3852418" y="1929169"/>
                      <a:pt x="3852418" y="1929169"/>
                      <a:pt x="3852418" y="1929169"/>
                    </a:cubicBezTo>
                    <a:lnTo>
                      <a:pt x="4165981" y="1063740"/>
                    </a:lnTo>
                    <a:close/>
                  </a:path>
                </a:pathLst>
              </a:custGeom>
              <a:solidFill>
                <a:srgbClr val="D90000"/>
              </a:solidFill>
            </p:spPr>
            <p:txBody>
              <a:bodyPr/>
              <a:lstStyle/>
              <a:p>
                <a:endParaRPr lang="en-US"/>
              </a:p>
            </p:txBody>
          </p:sp>
        </p:grpSp>
        <p:grpSp>
          <p:nvGrpSpPr>
            <p:cNvPr id="21" name="Group 21"/>
            <p:cNvGrpSpPr/>
            <p:nvPr/>
          </p:nvGrpSpPr>
          <p:grpSpPr>
            <a:xfrm>
              <a:off x="5970965" y="0"/>
              <a:ext cx="3182769" cy="1768511"/>
              <a:chOff x="0" y="0"/>
              <a:chExt cx="4159440" cy="2311200"/>
            </a:xfrm>
          </p:grpSpPr>
          <p:sp>
            <p:nvSpPr>
              <p:cNvPr id="22" name="Freeform 22"/>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D90000"/>
              </a:solidFill>
            </p:spPr>
            <p:txBody>
              <a:bodyPr/>
              <a:lstStyle/>
              <a:p>
                <a:endParaRPr lang="en-US"/>
              </a:p>
            </p:txBody>
          </p:sp>
        </p:grpSp>
        <p:grpSp>
          <p:nvGrpSpPr>
            <p:cNvPr id="23" name="Group 23"/>
            <p:cNvGrpSpPr/>
            <p:nvPr/>
          </p:nvGrpSpPr>
          <p:grpSpPr>
            <a:xfrm>
              <a:off x="6095477" y="492539"/>
              <a:ext cx="2576737" cy="2578390"/>
              <a:chOff x="0" y="0"/>
              <a:chExt cx="3367440" cy="3369600"/>
            </a:xfrm>
          </p:grpSpPr>
          <p:sp>
            <p:nvSpPr>
              <p:cNvPr id="24" name="Freeform 24"/>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1E2759"/>
              </a:solidFill>
            </p:spPr>
            <p:txBody>
              <a:bodyPr/>
              <a:lstStyle/>
              <a:p>
                <a:endParaRPr lang="en-US"/>
              </a:p>
            </p:txBody>
          </p:sp>
        </p:grpSp>
        <p:grpSp>
          <p:nvGrpSpPr>
            <p:cNvPr id="25" name="Group 25"/>
            <p:cNvGrpSpPr/>
            <p:nvPr/>
          </p:nvGrpSpPr>
          <p:grpSpPr>
            <a:xfrm>
              <a:off x="9090633" y="492539"/>
              <a:ext cx="2580045" cy="2578390"/>
              <a:chOff x="0" y="0"/>
              <a:chExt cx="3368160" cy="3366000"/>
            </a:xfrm>
          </p:grpSpPr>
          <p:sp>
            <p:nvSpPr>
              <p:cNvPr id="26" name="Freeform 26"/>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1E2759"/>
              </a:solidFill>
            </p:spPr>
            <p:txBody>
              <a:bodyPr/>
              <a:lstStyle/>
              <a:p>
                <a:endParaRPr lang="en-US"/>
              </a:p>
            </p:txBody>
          </p:sp>
        </p:grpSp>
        <p:grpSp>
          <p:nvGrpSpPr>
            <p:cNvPr id="27" name="Group 27"/>
            <p:cNvGrpSpPr/>
            <p:nvPr/>
          </p:nvGrpSpPr>
          <p:grpSpPr>
            <a:xfrm>
              <a:off x="8873868" y="1759897"/>
              <a:ext cx="3133749" cy="1736398"/>
              <a:chOff x="0" y="0"/>
              <a:chExt cx="4165920" cy="2308320"/>
            </a:xfrm>
          </p:grpSpPr>
          <p:sp>
            <p:nvSpPr>
              <p:cNvPr id="28" name="Freeform 28"/>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solidFill>
                <a:srgbClr val="D90000"/>
              </a:solidFill>
            </p:spPr>
            <p:txBody>
              <a:bodyPr/>
              <a:lstStyle/>
              <a:p>
                <a:endParaRPr lang="en-US"/>
              </a:p>
            </p:txBody>
          </p:sp>
        </p:grpSp>
        <p:grpSp>
          <p:nvGrpSpPr>
            <p:cNvPr id="29" name="Group 29"/>
            <p:cNvGrpSpPr/>
            <p:nvPr/>
          </p:nvGrpSpPr>
          <p:grpSpPr>
            <a:xfrm>
              <a:off x="11872332" y="1220"/>
              <a:ext cx="3182769" cy="1768511"/>
              <a:chOff x="0" y="0"/>
              <a:chExt cx="4159440" cy="2311200"/>
            </a:xfrm>
          </p:grpSpPr>
          <p:sp>
            <p:nvSpPr>
              <p:cNvPr id="30" name="Freeform 30"/>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D90000"/>
              </a:solidFill>
            </p:spPr>
            <p:txBody>
              <a:bodyPr/>
              <a:lstStyle/>
              <a:p>
                <a:endParaRPr lang="en-US"/>
              </a:p>
            </p:txBody>
          </p:sp>
        </p:grpSp>
        <p:grpSp>
          <p:nvGrpSpPr>
            <p:cNvPr id="31" name="Group 31"/>
            <p:cNvGrpSpPr/>
            <p:nvPr/>
          </p:nvGrpSpPr>
          <p:grpSpPr>
            <a:xfrm>
              <a:off x="11996844" y="493759"/>
              <a:ext cx="2576737" cy="2578390"/>
              <a:chOff x="0" y="0"/>
              <a:chExt cx="3367440" cy="3369600"/>
            </a:xfrm>
          </p:grpSpPr>
          <p:sp>
            <p:nvSpPr>
              <p:cNvPr id="32" name="Freeform 32"/>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1E2759"/>
              </a:solidFill>
            </p:spPr>
            <p:txBody>
              <a:bodyPr/>
              <a:lstStyle/>
              <a:p>
                <a:endParaRPr lang="en-US"/>
              </a:p>
            </p:txBody>
          </p:sp>
        </p:grpSp>
        <p:grpSp>
          <p:nvGrpSpPr>
            <p:cNvPr id="33" name="Group 33"/>
            <p:cNvGrpSpPr/>
            <p:nvPr/>
          </p:nvGrpSpPr>
          <p:grpSpPr>
            <a:xfrm>
              <a:off x="15059218" y="492539"/>
              <a:ext cx="2580045" cy="2578390"/>
              <a:chOff x="0" y="0"/>
              <a:chExt cx="3368160" cy="3366000"/>
            </a:xfrm>
          </p:grpSpPr>
          <p:sp>
            <p:nvSpPr>
              <p:cNvPr id="34" name="Freeform 34"/>
              <p:cNvSpPr/>
              <p:nvPr/>
            </p:nvSpPr>
            <p:spPr>
              <a:xfrm>
                <a:off x="0" y="0"/>
                <a:ext cx="3368040" cy="3366008"/>
              </a:xfrm>
              <a:custGeom>
                <a:avLst/>
                <a:gdLst/>
                <a:ahLst/>
                <a:cxnLst/>
                <a:rect l="l" t="t" r="r" b="b"/>
                <a:pathLst>
                  <a:path w="3368040" h="3366008">
                    <a:moveTo>
                      <a:pt x="0" y="1683004"/>
                    </a:moveTo>
                    <a:cubicBezTo>
                      <a:pt x="0" y="753491"/>
                      <a:pt x="753999" y="0"/>
                      <a:pt x="1684020" y="0"/>
                    </a:cubicBezTo>
                    <a:cubicBezTo>
                      <a:pt x="2614041" y="0"/>
                      <a:pt x="3368040" y="753491"/>
                      <a:pt x="3368040" y="1683004"/>
                    </a:cubicBezTo>
                    <a:cubicBezTo>
                      <a:pt x="3368040" y="2612517"/>
                      <a:pt x="2614041" y="3366008"/>
                      <a:pt x="1684020" y="3366008"/>
                    </a:cubicBezTo>
                    <a:cubicBezTo>
                      <a:pt x="753999" y="3366008"/>
                      <a:pt x="0" y="2612517"/>
                      <a:pt x="0" y="1683004"/>
                    </a:cubicBezTo>
                    <a:close/>
                  </a:path>
                </a:pathLst>
              </a:custGeom>
              <a:solidFill>
                <a:srgbClr val="1E2759"/>
              </a:solidFill>
            </p:spPr>
            <p:txBody>
              <a:bodyPr/>
              <a:lstStyle/>
              <a:p>
                <a:endParaRPr lang="en-US"/>
              </a:p>
            </p:txBody>
          </p:sp>
        </p:grpSp>
        <p:grpSp>
          <p:nvGrpSpPr>
            <p:cNvPr id="35" name="Group 35"/>
            <p:cNvGrpSpPr/>
            <p:nvPr/>
          </p:nvGrpSpPr>
          <p:grpSpPr>
            <a:xfrm>
              <a:off x="14842453" y="1759897"/>
              <a:ext cx="3133749" cy="1736398"/>
              <a:chOff x="0" y="0"/>
              <a:chExt cx="4165920" cy="2308320"/>
            </a:xfrm>
          </p:grpSpPr>
          <p:sp>
            <p:nvSpPr>
              <p:cNvPr id="36" name="Freeform 36"/>
              <p:cNvSpPr/>
              <p:nvPr/>
            </p:nvSpPr>
            <p:spPr>
              <a:xfrm>
                <a:off x="0" y="0"/>
                <a:ext cx="4165981" cy="2308352"/>
              </a:xfrm>
              <a:custGeom>
                <a:avLst/>
                <a:gdLst/>
                <a:ahLst/>
                <a:cxnLst/>
                <a:rect l="l" t="t" r="r" b="b"/>
                <a:pathLst>
                  <a:path w="4165981" h="2308352">
                    <a:moveTo>
                      <a:pt x="4165981" y="1066800"/>
                    </a:moveTo>
                    <a:cubicBezTo>
                      <a:pt x="3189351" y="1271778"/>
                      <a:pt x="3189351" y="1271778"/>
                      <a:pt x="3189351" y="1271778"/>
                    </a:cubicBezTo>
                    <a:cubicBezTo>
                      <a:pt x="3315970" y="1404366"/>
                      <a:pt x="3315970" y="1404366"/>
                      <a:pt x="3315970" y="1404366"/>
                    </a:cubicBezTo>
                    <a:cubicBezTo>
                      <a:pt x="2966339" y="1735836"/>
                      <a:pt x="2489962" y="1934718"/>
                      <a:pt x="1971548" y="1934718"/>
                    </a:cubicBezTo>
                    <a:cubicBezTo>
                      <a:pt x="892302" y="1934591"/>
                      <a:pt x="18034" y="1072769"/>
                      <a:pt x="0" y="0"/>
                    </a:cubicBezTo>
                    <a:cubicBezTo>
                      <a:pt x="18034" y="1277747"/>
                      <a:pt x="1061085" y="2308352"/>
                      <a:pt x="2339213" y="2308352"/>
                    </a:cubicBezTo>
                    <a:cubicBezTo>
                      <a:pt x="2869692" y="2308352"/>
                      <a:pt x="3358134" y="2133600"/>
                      <a:pt x="3749929" y="1832229"/>
                    </a:cubicBezTo>
                    <a:cubicBezTo>
                      <a:pt x="3852418" y="1934718"/>
                      <a:pt x="3852418" y="1934718"/>
                      <a:pt x="3852418" y="1934718"/>
                    </a:cubicBezTo>
                    <a:lnTo>
                      <a:pt x="4165981" y="1066800"/>
                    </a:lnTo>
                    <a:close/>
                  </a:path>
                </a:pathLst>
              </a:custGeom>
              <a:solidFill>
                <a:srgbClr val="D90000"/>
              </a:solidFill>
            </p:spPr>
            <p:txBody>
              <a:bodyPr/>
              <a:lstStyle/>
              <a:p>
                <a:endParaRPr lang="en-US"/>
              </a:p>
            </p:txBody>
          </p:sp>
        </p:grpSp>
        <p:grpSp>
          <p:nvGrpSpPr>
            <p:cNvPr id="37" name="Group 37"/>
            <p:cNvGrpSpPr/>
            <p:nvPr/>
          </p:nvGrpSpPr>
          <p:grpSpPr>
            <a:xfrm>
              <a:off x="17840917" y="1220"/>
              <a:ext cx="3182769" cy="1768511"/>
              <a:chOff x="0" y="0"/>
              <a:chExt cx="4159440" cy="2311200"/>
            </a:xfrm>
          </p:grpSpPr>
          <p:sp>
            <p:nvSpPr>
              <p:cNvPr id="38" name="Freeform 38"/>
              <p:cNvSpPr/>
              <p:nvPr/>
            </p:nvSpPr>
            <p:spPr>
              <a:xfrm>
                <a:off x="0" y="0"/>
                <a:ext cx="4159377" cy="2311146"/>
              </a:xfrm>
              <a:custGeom>
                <a:avLst/>
                <a:gdLst/>
                <a:ahLst/>
                <a:cxnLst/>
                <a:rect l="l" t="t" r="r" b="b"/>
                <a:pathLst>
                  <a:path w="4159377" h="2311146">
                    <a:moveTo>
                      <a:pt x="4159377" y="1243076"/>
                    </a:moveTo>
                    <a:cubicBezTo>
                      <a:pt x="3182874" y="1031875"/>
                      <a:pt x="3182874" y="1031875"/>
                      <a:pt x="3182874" y="1031875"/>
                    </a:cubicBezTo>
                    <a:cubicBezTo>
                      <a:pt x="3315462" y="905129"/>
                      <a:pt x="3315462" y="905129"/>
                      <a:pt x="3315462" y="905129"/>
                    </a:cubicBezTo>
                    <a:cubicBezTo>
                      <a:pt x="2959862" y="573278"/>
                      <a:pt x="2489581" y="374142"/>
                      <a:pt x="1965198" y="374142"/>
                    </a:cubicBezTo>
                    <a:cubicBezTo>
                      <a:pt x="886079" y="374142"/>
                      <a:pt x="12065" y="1237107"/>
                      <a:pt x="0" y="2311146"/>
                    </a:cubicBezTo>
                    <a:cubicBezTo>
                      <a:pt x="12065" y="1031875"/>
                      <a:pt x="1054989" y="0"/>
                      <a:pt x="2332863" y="0"/>
                    </a:cubicBezTo>
                    <a:cubicBezTo>
                      <a:pt x="2863342" y="0"/>
                      <a:pt x="3351657" y="175006"/>
                      <a:pt x="3743452" y="476758"/>
                    </a:cubicBezTo>
                    <a:cubicBezTo>
                      <a:pt x="3845941" y="374142"/>
                      <a:pt x="3845941" y="374142"/>
                      <a:pt x="3845941" y="374142"/>
                    </a:cubicBezTo>
                    <a:lnTo>
                      <a:pt x="4159377" y="1243076"/>
                    </a:lnTo>
                    <a:close/>
                  </a:path>
                </a:pathLst>
              </a:custGeom>
              <a:solidFill>
                <a:srgbClr val="D90000"/>
              </a:solidFill>
            </p:spPr>
            <p:txBody>
              <a:bodyPr/>
              <a:lstStyle/>
              <a:p>
                <a:endParaRPr lang="en-US"/>
              </a:p>
            </p:txBody>
          </p:sp>
        </p:grpSp>
        <p:grpSp>
          <p:nvGrpSpPr>
            <p:cNvPr id="39" name="Group 39"/>
            <p:cNvGrpSpPr/>
            <p:nvPr/>
          </p:nvGrpSpPr>
          <p:grpSpPr>
            <a:xfrm>
              <a:off x="17965429" y="493759"/>
              <a:ext cx="2576737" cy="2578390"/>
              <a:chOff x="0" y="0"/>
              <a:chExt cx="3367440" cy="3369600"/>
            </a:xfrm>
          </p:grpSpPr>
          <p:sp>
            <p:nvSpPr>
              <p:cNvPr id="40" name="Freeform 40"/>
              <p:cNvSpPr/>
              <p:nvPr/>
            </p:nvSpPr>
            <p:spPr>
              <a:xfrm>
                <a:off x="0" y="0"/>
                <a:ext cx="3367405" cy="3369564"/>
              </a:xfrm>
              <a:custGeom>
                <a:avLst/>
                <a:gdLst/>
                <a:ahLst/>
                <a:cxnLst/>
                <a:rect l="l" t="t" r="r" b="b"/>
                <a:pathLst>
                  <a:path w="3367405" h="3369564">
                    <a:moveTo>
                      <a:pt x="0" y="1684782"/>
                    </a:moveTo>
                    <a:cubicBezTo>
                      <a:pt x="0" y="754253"/>
                      <a:pt x="753872" y="0"/>
                      <a:pt x="1683766" y="0"/>
                    </a:cubicBezTo>
                    <a:cubicBezTo>
                      <a:pt x="2613660" y="0"/>
                      <a:pt x="3367405" y="754253"/>
                      <a:pt x="3367405" y="1684782"/>
                    </a:cubicBezTo>
                    <a:cubicBezTo>
                      <a:pt x="3367405" y="2615311"/>
                      <a:pt x="2613660" y="3369564"/>
                      <a:pt x="1683766" y="3369564"/>
                    </a:cubicBezTo>
                    <a:cubicBezTo>
                      <a:pt x="753872" y="3369564"/>
                      <a:pt x="0" y="2615311"/>
                      <a:pt x="0" y="1684782"/>
                    </a:cubicBezTo>
                    <a:close/>
                  </a:path>
                </a:pathLst>
              </a:custGeom>
              <a:solidFill>
                <a:srgbClr val="1E2759"/>
              </a:solidFill>
            </p:spPr>
            <p:txBody>
              <a:bodyPr/>
              <a:lstStyle/>
              <a:p>
                <a:endParaRPr lang="en-US"/>
              </a:p>
            </p:txBody>
          </p:sp>
        </p:grpSp>
      </p:grpSp>
      <p:sp>
        <p:nvSpPr>
          <p:cNvPr id="41" name="Freeform 41"/>
          <p:cNvSpPr/>
          <p:nvPr/>
        </p:nvSpPr>
        <p:spPr>
          <a:xfrm>
            <a:off x="1649528" y="4488766"/>
            <a:ext cx="1207832" cy="1022128"/>
          </a:xfrm>
          <a:custGeom>
            <a:avLst/>
            <a:gdLst/>
            <a:ahLst/>
            <a:cxnLst/>
            <a:rect l="l" t="t" r="r" b="b"/>
            <a:pathLst>
              <a:path w="1207832" h="1022128">
                <a:moveTo>
                  <a:pt x="0" y="0"/>
                </a:moveTo>
                <a:lnTo>
                  <a:pt x="1207832" y="0"/>
                </a:lnTo>
                <a:lnTo>
                  <a:pt x="1207832" y="1022127"/>
                </a:lnTo>
                <a:lnTo>
                  <a:pt x="0" y="10221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2" name="Freeform 42"/>
          <p:cNvSpPr/>
          <p:nvPr/>
        </p:nvSpPr>
        <p:spPr>
          <a:xfrm>
            <a:off x="3889053" y="4450300"/>
            <a:ext cx="1439029" cy="1099058"/>
          </a:xfrm>
          <a:custGeom>
            <a:avLst/>
            <a:gdLst/>
            <a:ahLst/>
            <a:cxnLst/>
            <a:rect l="l" t="t" r="r" b="b"/>
            <a:pathLst>
              <a:path w="1439029" h="1099058">
                <a:moveTo>
                  <a:pt x="0" y="0"/>
                </a:moveTo>
                <a:lnTo>
                  <a:pt x="1439029" y="0"/>
                </a:lnTo>
                <a:lnTo>
                  <a:pt x="1439029" y="1099059"/>
                </a:lnTo>
                <a:lnTo>
                  <a:pt x="0" y="109905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3" name="Freeform 43"/>
          <p:cNvSpPr/>
          <p:nvPr/>
        </p:nvSpPr>
        <p:spPr>
          <a:xfrm>
            <a:off x="6268186" y="4467092"/>
            <a:ext cx="1022925" cy="1043802"/>
          </a:xfrm>
          <a:custGeom>
            <a:avLst/>
            <a:gdLst/>
            <a:ahLst/>
            <a:cxnLst/>
            <a:rect l="l" t="t" r="r" b="b"/>
            <a:pathLst>
              <a:path w="1022925" h="1043802">
                <a:moveTo>
                  <a:pt x="0" y="0"/>
                </a:moveTo>
                <a:lnTo>
                  <a:pt x="1022926" y="0"/>
                </a:lnTo>
                <a:lnTo>
                  <a:pt x="1022926" y="1043801"/>
                </a:lnTo>
                <a:lnTo>
                  <a:pt x="0" y="1043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4" name="Freeform 44"/>
          <p:cNvSpPr/>
          <p:nvPr/>
        </p:nvSpPr>
        <p:spPr>
          <a:xfrm>
            <a:off x="8430723" y="4450300"/>
            <a:ext cx="1250163" cy="1250163"/>
          </a:xfrm>
          <a:custGeom>
            <a:avLst/>
            <a:gdLst/>
            <a:ahLst/>
            <a:cxnLst/>
            <a:rect l="l" t="t" r="r" b="b"/>
            <a:pathLst>
              <a:path w="1250163" h="1250163">
                <a:moveTo>
                  <a:pt x="0" y="0"/>
                </a:moveTo>
                <a:lnTo>
                  <a:pt x="1250163" y="0"/>
                </a:lnTo>
                <a:lnTo>
                  <a:pt x="1250163" y="1250163"/>
                </a:lnTo>
                <a:lnTo>
                  <a:pt x="0" y="12501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5" name="Freeform 45"/>
          <p:cNvSpPr/>
          <p:nvPr/>
        </p:nvSpPr>
        <p:spPr>
          <a:xfrm>
            <a:off x="10647965" y="4467092"/>
            <a:ext cx="1156077" cy="1156077"/>
          </a:xfrm>
          <a:custGeom>
            <a:avLst/>
            <a:gdLst/>
            <a:ahLst/>
            <a:cxnLst/>
            <a:rect l="l" t="t" r="r" b="b"/>
            <a:pathLst>
              <a:path w="1156077" h="1156077">
                <a:moveTo>
                  <a:pt x="0" y="0"/>
                </a:moveTo>
                <a:lnTo>
                  <a:pt x="1156077" y="0"/>
                </a:lnTo>
                <a:lnTo>
                  <a:pt x="1156077" y="1156077"/>
                </a:lnTo>
                <a:lnTo>
                  <a:pt x="0" y="115607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46" name="Freeform 46"/>
          <p:cNvSpPr/>
          <p:nvPr/>
        </p:nvSpPr>
        <p:spPr>
          <a:xfrm>
            <a:off x="12936577" y="4474602"/>
            <a:ext cx="1236917" cy="1141056"/>
          </a:xfrm>
          <a:custGeom>
            <a:avLst/>
            <a:gdLst/>
            <a:ahLst/>
            <a:cxnLst/>
            <a:rect l="l" t="t" r="r" b="b"/>
            <a:pathLst>
              <a:path w="1236917" h="1141056">
                <a:moveTo>
                  <a:pt x="0" y="0"/>
                </a:moveTo>
                <a:lnTo>
                  <a:pt x="1236917" y="0"/>
                </a:lnTo>
                <a:lnTo>
                  <a:pt x="1236917" y="1141057"/>
                </a:lnTo>
                <a:lnTo>
                  <a:pt x="0" y="114105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47" name="Freeform 47"/>
          <p:cNvSpPr/>
          <p:nvPr/>
        </p:nvSpPr>
        <p:spPr>
          <a:xfrm>
            <a:off x="15202194" y="4518190"/>
            <a:ext cx="951116" cy="941605"/>
          </a:xfrm>
          <a:custGeom>
            <a:avLst/>
            <a:gdLst/>
            <a:ahLst/>
            <a:cxnLst/>
            <a:rect l="l" t="t" r="r" b="b"/>
            <a:pathLst>
              <a:path w="951116" h="941605">
                <a:moveTo>
                  <a:pt x="0" y="0"/>
                </a:moveTo>
                <a:lnTo>
                  <a:pt x="951117" y="0"/>
                </a:lnTo>
                <a:lnTo>
                  <a:pt x="951117" y="941605"/>
                </a:lnTo>
                <a:lnTo>
                  <a:pt x="0" y="94160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48" name="TextBox 48"/>
          <p:cNvSpPr txBox="1"/>
          <p:nvPr/>
        </p:nvSpPr>
        <p:spPr>
          <a:xfrm>
            <a:off x="12423070" y="3384508"/>
            <a:ext cx="2263931" cy="500755"/>
          </a:xfrm>
          <a:prstGeom prst="rect">
            <a:avLst/>
          </a:prstGeom>
        </p:spPr>
        <p:txBody>
          <a:bodyPr lIns="0" tIns="0" rIns="0" bIns="0" rtlCol="0" anchor="t">
            <a:spAutoFit/>
          </a:bodyPr>
          <a:lstStyle/>
          <a:p>
            <a:pPr algn="ctr">
              <a:lnSpc>
                <a:spcPts val="1954"/>
              </a:lnSpc>
            </a:pPr>
            <a:r>
              <a:rPr lang="en-US" sz="1602" spc="22">
                <a:solidFill>
                  <a:srgbClr val="1E2759"/>
                </a:solidFill>
                <a:latin typeface="Industry Bold"/>
                <a:ea typeface="Industry Bold"/>
                <a:cs typeface="Industry Bold"/>
                <a:sym typeface="Industry"/>
              </a:rPr>
              <a:t>Promoting Leadership Opportunities</a:t>
            </a:r>
          </a:p>
        </p:txBody>
      </p:sp>
      <p:sp>
        <p:nvSpPr>
          <p:cNvPr id="49" name="TextBox 49"/>
          <p:cNvSpPr txBox="1"/>
          <p:nvPr/>
        </p:nvSpPr>
        <p:spPr>
          <a:xfrm>
            <a:off x="14687001" y="6204354"/>
            <a:ext cx="2263931" cy="253105"/>
          </a:xfrm>
          <a:prstGeom prst="rect">
            <a:avLst/>
          </a:prstGeom>
        </p:spPr>
        <p:txBody>
          <a:bodyPr lIns="0" tIns="0" rIns="0" bIns="0" rtlCol="0" anchor="t">
            <a:spAutoFit/>
          </a:bodyPr>
          <a:lstStyle/>
          <a:p>
            <a:pPr algn="ctr">
              <a:lnSpc>
                <a:spcPts val="1954"/>
              </a:lnSpc>
            </a:pPr>
            <a:r>
              <a:rPr lang="en-US" sz="1602" spc="22">
                <a:solidFill>
                  <a:srgbClr val="1E2759"/>
                </a:solidFill>
                <a:latin typeface="Industry Bold"/>
                <a:ea typeface="Industry Bold"/>
                <a:cs typeface="Industry Bold"/>
                <a:sym typeface="Industry"/>
              </a:rPr>
              <a:t>Language Support</a:t>
            </a:r>
          </a:p>
        </p:txBody>
      </p:sp>
      <p:sp>
        <p:nvSpPr>
          <p:cNvPr id="50" name="TextBox 50"/>
          <p:cNvSpPr txBox="1"/>
          <p:nvPr/>
        </p:nvSpPr>
        <p:spPr>
          <a:xfrm>
            <a:off x="1294180" y="1322518"/>
            <a:ext cx="13908014" cy="728726"/>
          </a:xfrm>
          <a:prstGeom prst="rect">
            <a:avLst/>
          </a:prstGeom>
        </p:spPr>
        <p:txBody>
          <a:bodyPr wrap="square" lIns="0" tIns="0" rIns="0" bIns="0" rtlCol="0" anchor="t">
            <a:spAutoFit/>
          </a:bodyPr>
          <a:lstStyle/>
          <a:p>
            <a:pPr marL="0" lvl="0" indent="0" algn="l">
              <a:lnSpc>
                <a:spcPts val="5911"/>
              </a:lnSpc>
              <a:spcBef>
                <a:spcPct val="0"/>
              </a:spcBef>
            </a:pPr>
            <a:r>
              <a:rPr lang="en-US" sz="4283" spc="149" dirty="0">
                <a:solidFill>
                  <a:srgbClr val="1E2759"/>
                </a:solidFill>
                <a:latin typeface="Proxima Nova Rg"/>
                <a:ea typeface="Proxima Nova Rg"/>
                <a:cs typeface="Proxima Nova Rg"/>
                <a:sym typeface="Proxima Nova"/>
              </a:rPr>
              <a:t>FRAMEWORK FOR FUTURE SUSTAINABILITY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TextBox 2"/>
          <p:cNvSpPr txBox="1"/>
          <p:nvPr/>
        </p:nvSpPr>
        <p:spPr>
          <a:xfrm>
            <a:off x="2057400" y="1181100"/>
            <a:ext cx="7431342" cy="797808"/>
          </a:xfrm>
          <a:prstGeom prst="rect">
            <a:avLst/>
          </a:prstGeom>
        </p:spPr>
        <p:txBody>
          <a:bodyPr lIns="0" tIns="0" rIns="0" bIns="0" rtlCol="0" anchor="t">
            <a:spAutoFit/>
          </a:bodyPr>
          <a:lstStyle/>
          <a:p>
            <a:pPr marL="0" lvl="0" indent="0">
              <a:lnSpc>
                <a:spcPts val="6463"/>
              </a:lnSpc>
              <a:spcBef>
                <a:spcPct val="0"/>
              </a:spcBef>
            </a:pPr>
            <a:r>
              <a:rPr lang="en-US" sz="4683" spc="163" dirty="0">
                <a:solidFill>
                  <a:srgbClr val="1E2759"/>
                </a:solidFill>
                <a:latin typeface="Archivo Black"/>
                <a:ea typeface="Archivo Black"/>
                <a:cs typeface="Archivo Black"/>
                <a:sym typeface="Archivo Black"/>
              </a:rPr>
              <a:t>RESOURCES</a:t>
            </a:r>
          </a:p>
        </p:txBody>
      </p:sp>
      <p:sp>
        <p:nvSpPr>
          <p:cNvPr id="3" name="TextBox 2">
            <a:extLst>
              <a:ext uri="{FF2B5EF4-FFF2-40B4-BE49-F238E27FC236}">
                <a16:creationId xmlns:a16="http://schemas.microsoft.com/office/drawing/2014/main" id="{40BEC9E8-B282-F1D7-9B23-D2B650C1BF3C}"/>
              </a:ext>
            </a:extLst>
          </p:cNvPr>
          <p:cNvSpPr txBox="1"/>
          <p:nvPr/>
        </p:nvSpPr>
        <p:spPr>
          <a:xfrm>
            <a:off x="2057400" y="2131308"/>
            <a:ext cx="12725400" cy="7848302"/>
          </a:xfrm>
          <a:prstGeom prst="rect">
            <a:avLst/>
          </a:prstGeom>
          <a:noFill/>
        </p:spPr>
        <p:txBody>
          <a:bodyPr wrap="square" rtlCol="0">
            <a:spAutoFit/>
          </a:bodyPr>
          <a:lstStyle/>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Valdés (2001):</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Emphasized the importance of bilingual education and language support for bilingual students.</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Moss &amp; Puma (1995):</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Found that effective language support programs improve academic achievement.</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kern="100" dirty="0">
                <a:effectLst/>
                <a:latin typeface="Arial" panose="020B0604020202020204" pitchFamily="34" charset="0"/>
                <a:ea typeface="Times New Roman" panose="02020603050405020304" pitchFamily="18" charset="0"/>
                <a:cs typeface="Times New Roman" panose="02020603050405020304" pitchFamily="18" charset="0"/>
              </a:rPr>
              <a:t>August &amp; Shanahan (2006):</a:t>
            </a:r>
            <a:r>
              <a:rPr lang="en-US" b="0" i="0" kern="100" dirty="0">
                <a:effectLst/>
                <a:latin typeface="Arial" panose="020B0604020202020204" pitchFamily="34" charset="0"/>
                <a:ea typeface="Times New Roman" panose="02020603050405020304" pitchFamily="18" charset="0"/>
                <a:cs typeface="Times New Roman" panose="02020603050405020304" pitchFamily="18" charset="0"/>
              </a:rPr>
              <a:t> Highlighted the role of language support in promoting literacy and academic success</a:t>
            </a:r>
            <a:endParaRPr lang="en-US"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Baker (2010):</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Highlighted the role of community partnerships in strengthening student engagement and success.</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Kezar &amp; Rhoads (2001):</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Emphasized the mutual benefits of academic-community partnerships.</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Perry (2008):</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Discussed how community partnerships enhance educational outcomes.</a:t>
            </a: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Tinto (2006):</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Emphasized the importance of using data to improve student retention.</a:t>
            </a:r>
            <a:br>
              <a:rPr lang="en-US" b="0" i="0" dirty="0">
                <a:effectLst/>
                <a:latin typeface="Arial" panose="020B0604020202020204" pitchFamily="34" charset="0"/>
                <a:ea typeface="Times New Roman" panose="02020603050405020304" pitchFamily="18" charset="0"/>
                <a:cs typeface="Times New Roman" panose="02020603050405020304" pitchFamily="18" charset="0"/>
              </a:rPr>
            </a:br>
            <a:r>
              <a:rPr lang="en-US" b="1" i="0" dirty="0">
                <a:effectLst/>
                <a:latin typeface="Arial" panose="020B0604020202020204" pitchFamily="34" charset="0"/>
                <a:ea typeface="Times New Roman" panose="02020603050405020304" pitchFamily="18" charset="0"/>
                <a:cs typeface="Times New Roman" panose="02020603050405020304" pitchFamily="18" charset="0"/>
              </a:rPr>
              <a:t>Wayne (2009):</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Highlighted the role of data in identifying trends and improving student success.</a:t>
            </a:r>
            <a:br>
              <a:rPr lang="en-US" b="0" i="0" dirty="0">
                <a:effectLst/>
                <a:latin typeface="Arial" panose="020B0604020202020204" pitchFamily="34" charset="0"/>
                <a:ea typeface="Times New Roman" panose="02020603050405020304" pitchFamily="18" charset="0"/>
                <a:cs typeface="Times New Roman" panose="02020603050405020304" pitchFamily="18" charset="0"/>
              </a:rPr>
            </a:br>
            <a:r>
              <a:rPr lang="en-US" b="1" i="0" dirty="0">
                <a:effectLst/>
                <a:latin typeface="Arial" panose="020B0604020202020204" pitchFamily="34" charset="0"/>
                <a:ea typeface="Times New Roman" panose="02020603050405020304" pitchFamily="18" charset="0"/>
              </a:rPr>
              <a:t>Marsh et al. (2013):</a:t>
            </a:r>
            <a:r>
              <a:rPr lang="en-US" b="0" i="0" dirty="0">
                <a:effectLst/>
                <a:latin typeface="Arial" panose="020B0604020202020204" pitchFamily="34" charset="0"/>
                <a:ea typeface="Times New Roman" panose="02020603050405020304" pitchFamily="18" charset="0"/>
              </a:rPr>
              <a:t> Discussed the impact of data analytics on student learning and institutional performance.</a:t>
            </a:r>
            <a:r>
              <a:rPr lang="en-US" dirty="0">
                <a:effectLst/>
              </a:rPr>
              <a:t> </a:t>
            </a: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Karp, Hughes &amp; O'Gara (2010):</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Found that clear academic pathways improve student retention and success.</a:t>
            </a:r>
            <a:br>
              <a:rPr lang="en-US" b="0" i="0" dirty="0">
                <a:effectLst/>
                <a:latin typeface="Arial" panose="020B0604020202020204" pitchFamily="34" charset="0"/>
                <a:ea typeface="Times New Roman" panose="02020603050405020304" pitchFamily="18" charset="0"/>
                <a:cs typeface="Times New Roman" panose="02020603050405020304" pitchFamily="18" charset="0"/>
              </a:rPr>
            </a:br>
            <a:r>
              <a:rPr lang="en-US" b="1" i="0" dirty="0">
                <a:effectLst/>
                <a:latin typeface="Arial" panose="020B0604020202020204" pitchFamily="34" charset="0"/>
                <a:ea typeface="Times New Roman" panose="02020603050405020304" pitchFamily="18" charset="0"/>
                <a:cs typeface="Times New Roman" panose="02020603050405020304" pitchFamily="18" charset="0"/>
              </a:rPr>
              <a:t>Destin &amp; Soria (2019):</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Highlighted the importance of connecting academic programs with career prospects for first-generation students.</a:t>
            </a:r>
            <a:br>
              <a:rPr lang="en-US" b="0" i="0" dirty="0">
                <a:effectLst/>
                <a:latin typeface="Arial" panose="020B0604020202020204" pitchFamily="34" charset="0"/>
                <a:ea typeface="Times New Roman" panose="02020603050405020304" pitchFamily="18" charset="0"/>
                <a:cs typeface="Times New Roman" panose="02020603050405020304" pitchFamily="18" charset="0"/>
              </a:rPr>
            </a:br>
            <a:r>
              <a:rPr lang="en-US" b="1" i="0" dirty="0">
                <a:effectLst/>
                <a:latin typeface="Arial" panose="020B0604020202020204" pitchFamily="34" charset="0"/>
                <a:ea typeface="Times New Roman" panose="02020603050405020304" pitchFamily="18" charset="0"/>
                <a:cs typeface="Times New Roman" panose="02020603050405020304" pitchFamily="18" charset="0"/>
              </a:rPr>
              <a:t>Hughes &amp; Karp (2006):</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Emphasized the role of career pathways in improving student retention.</a:t>
            </a:r>
            <a:br>
              <a:rPr lang="en-US" b="0" i="0" dirty="0">
                <a:effectLst/>
                <a:latin typeface="Arial" panose="020B0604020202020204" pitchFamily="34" charset="0"/>
                <a:ea typeface="Times New Roman" panose="02020603050405020304" pitchFamily="18" charset="0"/>
                <a:cs typeface="Times New Roman" panose="02020603050405020304" pitchFamily="18" charset="0"/>
              </a:rPr>
            </a:br>
            <a:r>
              <a:rPr lang="en-US" b="1" i="0" dirty="0">
                <a:effectLst/>
                <a:latin typeface="Arial" panose="020B0604020202020204" pitchFamily="34" charset="0"/>
                <a:ea typeface="Times New Roman" panose="02020603050405020304" pitchFamily="18" charset="0"/>
                <a:cs typeface="Times New Roman" panose="02020603050405020304" pitchFamily="18" charset="0"/>
              </a:rPr>
              <a:t>Bean &amp; Eaton (2000):</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Highlighted the importance of support services in helping students navigate academic and social challenges.</a:t>
            </a:r>
            <a:br>
              <a:rPr lang="en-US" b="0" i="0" dirty="0">
                <a:effectLst/>
                <a:latin typeface="Arial" panose="020B0604020202020204" pitchFamily="34" charset="0"/>
                <a:ea typeface="Times New Roman" panose="02020603050405020304" pitchFamily="18" charset="0"/>
                <a:cs typeface="Times New Roman" panose="02020603050405020304" pitchFamily="18" charset="0"/>
              </a:rPr>
            </a:br>
            <a:r>
              <a:rPr lang="en-US" b="1" i="0" dirty="0">
                <a:effectLst/>
                <a:latin typeface="Arial" panose="020B0604020202020204" pitchFamily="34" charset="0"/>
                <a:ea typeface="Times New Roman" panose="02020603050405020304" pitchFamily="18" charset="0"/>
                <a:cs typeface="Times New Roman" panose="02020603050405020304" pitchFamily="18" charset="0"/>
              </a:rPr>
              <a:t>Braxton et al. (2000):</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Found that institutions with strong support services have higher retention and graduation rates.</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Hurtado &amp; Carter (1997):</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Found that an inclusive campus climate significantly contributes to students' social integration and academic achievement.</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dirty="0" err="1">
                <a:effectLst/>
                <a:latin typeface="Arial" panose="020B0604020202020204" pitchFamily="34" charset="0"/>
                <a:ea typeface="Times New Roman" panose="02020603050405020304" pitchFamily="18" charset="0"/>
                <a:cs typeface="Times New Roman" panose="02020603050405020304" pitchFamily="18" charset="0"/>
              </a:rPr>
              <a:t>Museus</a:t>
            </a:r>
            <a:r>
              <a:rPr lang="en-US" b="1" i="0" dirty="0">
                <a:effectLst/>
                <a:latin typeface="Arial" panose="020B0604020202020204" pitchFamily="34" charset="0"/>
                <a:ea typeface="Times New Roman" panose="02020603050405020304" pitchFamily="18" charset="0"/>
                <a:cs typeface="Times New Roman" panose="02020603050405020304" pitchFamily="18" charset="0"/>
              </a:rPr>
              <a:t> (2014):</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Developed the Culturally Engaging Campus Environments (CECE) model, emphasizing the importance of engaging students' cultural identities.</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Rankin &amp; Reason (2005):</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Highlighted the positive impact of an inclusive campus climate on student satisfaction and retention.</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Gloria Ladson-Billings (1994):</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Introduced the concept of CRP, emphasizing the importance of reflecting students' cultural experiences in teaching.</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Geneva Gay (2010):</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Highlighted the effectiveness of culturally responsive teaching in improving outcomes for ethnically diverse students.</a:t>
            </a:r>
            <a:endParaRPr lang="en-US" dirty="0">
              <a:effectLst/>
              <a:latin typeface="Helvetica" pitchFamily="2" charset="0"/>
              <a:ea typeface="Times New Roman" panose="02020603050405020304" pitchFamily="18" charset="0"/>
              <a:cs typeface="Times New Roman" panose="02020603050405020304" pitchFamily="18" charset="0"/>
            </a:endParaRPr>
          </a:p>
          <a:p>
            <a:pPr marL="0" marR="0"/>
            <a:r>
              <a:rPr lang="en-US" b="1" i="0" dirty="0">
                <a:effectLst/>
                <a:latin typeface="Arial" panose="020B0604020202020204" pitchFamily="34" charset="0"/>
                <a:ea typeface="Times New Roman" panose="02020603050405020304" pitchFamily="18" charset="0"/>
                <a:cs typeface="Times New Roman" panose="02020603050405020304" pitchFamily="18" charset="0"/>
              </a:rPr>
              <a:t>Banks et al. (2005):</a:t>
            </a:r>
            <a:r>
              <a:rPr lang="en-US" b="0" i="0" dirty="0">
                <a:effectLst/>
                <a:latin typeface="Arial" panose="020B0604020202020204" pitchFamily="34" charset="0"/>
                <a:ea typeface="Times New Roman" panose="02020603050405020304" pitchFamily="18" charset="0"/>
                <a:cs typeface="Times New Roman" panose="02020603050405020304" pitchFamily="18" charset="0"/>
              </a:rPr>
              <a:t> Discussed the need for inclusive curricula that acknowledge diverse cultures and histories.</a:t>
            </a:r>
            <a:endParaRPr lang="en-US" dirty="0">
              <a:effectLst/>
              <a:latin typeface="Helvetica" pitchFamily="2" charset="0"/>
              <a:ea typeface="Times New Roman" panose="02020603050405020304" pitchFamily="18" charset="0"/>
              <a:cs typeface="Times New Roman" panose="02020603050405020304" pitchFamily="18" charset="0"/>
            </a:endParaRP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sp>
        <p:nvSpPr>
          <p:cNvPr id="3" name="Freeform 3"/>
          <p:cNvSpPr/>
          <p:nvPr/>
        </p:nvSpPr>
        <p:spPr>
          <a:xfrm>
            <a:off x="6131699" y="-37563"/>
            <a:ext cx="19292139" cy="10803598"/>
          </a:xfrm>
          <a:custGeom>
            <a:avLst/>
            <a:gdLst/>
            <a:ahLst/>
            <a:cxnLst/>
            <a:rect l="l" t="t" r="r" b="b"/>
            <a:pathLst>
              <a:path w="19292139" h="10803598">
                <a:moveTo>
                  <a:pt x="0" y="0"/>
                </a:moveTo>
                <a:lnTo>
                  <a:pt x="19292139" y="0"/>
                </a:lnTo>
                <a:lnTo>
                  <a:pt x="19292139" y="10803598"/>
                </a:lnTo>
                <a:lnTo>
                  <a:pt x="0" y="10803598"/>
                </a:lnTo>
                <a:lnTo>
                  <a:pt x="0" y="0"/>
                </a:lnTo>
                <a:close/>
              </a:path>
            </a:pathLst>
          </a:custGeom>
          <a:blipFill>
            <a:blip r:embed="rId4"/>
            <a:stretch>
              <a:fillRect/>
            </a:stretch>
          </a:blipFill>
        </p:spPr>
        <p:txBody>
          <a:bodyPr/>
          <a:lstStyle/>
          <a:p>
            <a:endParaRPr lang="en-US"/>
          </a:p>
        </p:txBody>
      </p:sp>
      <p:sp>
        <p:nvSpPr>
          <p:cNvPr id="4" name="Freeform 4"/>
          <p:cNvSpPr/>
          <p:nvPr/>
        </p:nvSpPr>
        <p:spPr>
          <a:xfrm>
            <a:off x="5848279" y="-495300"/>
            <a:ext cx="9212093" cy="12208870"/>
          </a:xfrm>
          <a:custGeom>
            <a:avLst/>
            <a:gdLst/>
            <a:ahLst/>
            <a:cxnLst/>
            <a:rect l="l" t="t" r="r" b="b"/>
            <a:pathLst>
              <a:path w="8930804" h="11674254">
                <a:moveTo>
                  <a:pt x="0" y="0"/>
                </a:moveTo>
                <a:lnTo>
                  <a:pt x="8930804" y="0"/>
                </a:lnTo>
                <a:lnTo>
                  <a:pt x="8930804" y="11674254"/>
                </a:lnTo>
                <a:lnTo>
                  <a:pt x="0" y="11674254"/>
                </a:lnTo>
                <a:lnTo>
                  <a:pt x="0" y="0"/>
                </a:lnTo>
                <a:close/>
              </a:path>
            </a:pathLst>
          </a:custGeom>
          <a:blipFill>
            <a:blip r:embed="rId5">
              <a:extLst>
                <a:ext uri="{28A0092B-C50C-407E-A947-70E740481C1C}">
                  <a14:useLocalDpi xmlns:a14="http://schemas.microsoft.com/office/drawing/2010/main"/>
                </a:ext>
              </a:extLst>
            </a:blip>
            <a:stretch>
              <a:fillRect/>
            </a:stretch>
          </a:blipFill>
        </p:spPr>
        <p:txBody>
          <a:bodyPr/>
          <a:lstStyle/>
          <a:p>
            <a:endParaRPr lang="en-US"/>
          </a:p>
        </p:txBody>
      </p:sp>
      <p:sp>
        <p:nvSpPr>
          <p:cNvPr id="5" name="Freeform 5"/>
          <p:cNvSpPr/>
          <p:nvPr/>
        </p:nvSpPr>
        <p:spPr>
          <a:xfrm>
            <a:off x="0" y="19202"/>
            <a:ext cx="14340774" cy="11674254"/>
          </a:xfrm>
          <a:custGeom>
            <a:avLst/>
            <a:gdLst/>
            <a:ahLst/>
            <a:cxnLst/>
            <a:rect l="l" t="t" r="r" b="b"/>
            <a:pathLst>
              <a:path w="15612355" h="11674254">
                <a:moveTo>
                  <a:pt x="0" y="0"/>
                </a:moveTo>
                <a:lnTo>
                  <a:pt x="15612355" y="0"/>
                </a:lnTo>
                <a:lnTo>
                  <a:pt x="15612355" y="11674254"/>
                </a:lnTo>
                <a:lnTo>
                  <a:pt x="0" y="11674254"/>
                </a:lnTo>
                <a:lnTo>
                  <a:pt x="0" y="0"/>
                </a:lnTo>
                <a:close/>
              </a:path>
            </a:pathLst>
          </a:custGeom>
          <a:blipFill>
            <a:blip r:embed="rId6">
              <a:extLst>
                <a:ext uri="{28A0092B-C50C-407E-A947-70E740481C1C}">
                  <a14:useLocalDpi xmlns:a14="http://schemas.microsoft.com/office/drawing/2010/main"/>
                </a:ext>
              </a:extLst>
            </a:blip>
            <a:stretch>
              <a:fillRect/>
            </a:stretch>
          </a:blipFill>
        </p:spPr>
        <p:txBody>
          <a:bodyPr/>
          <a:lstStyle/>
          <a:p>
            <a:endParaRPr lang="en-US"/>
          </a:p>
        </p:txBody>
      </p:sp>
      <p:grpSp>
        <p:nvGrpSpPr>
          <p:cNvPr id="6" name="Group 6"/>
          <p:cNvGrpSpPr/>
          <p:nvPr/>
        </p:nvGrpSpPr>
        <p:grpSpPr>
          <a:xfrm>
            <a:off x="-2057400" y="1091459"/>
            <a:ext cx="19354610" cy="2258023"/>
            <a:chOff x="0" y="0"/>
            <a:chExt cx="1876002" cy="218865"/>
          </a:xfrm>
        </p:grpSpPr>
        <p:sp>
          <p:nvSpPr>
            <p:cNvPr id="7" name="Freeform 7"/>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1E2759"/>
            </a:solidFill>
            <a:ln cap="sq">
              <a:noFill/>
              <a:prstDash val="solid"/>
              <a:miter/>
            </a:ln>
          </p:spPr>
          <p:txBody>
            <a:bodyPr/>
            <a:lstStyle/>
            <a:p>
              <a:endParaRPr lang="en-US"/>
            </a:p>
          </p:txBody>
        </p:sp>
        <p:sp>
          <p:nvSpPr>
            <p:cNvPr id="8" name="TextBox 8"/>
            <p:cNvSpPr txBox="1"/>
            <p:nvPr/>
          </p:nvSpPr>
          <p:spPr>
            <a:xfrm>
              <a:off x="101600" y="-19050"/>
              <a:ext cx="1672802"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514638" y="3974502"/>
            <a:ext cx="743360" cy="853361"/>
            <a:chOff x="-1899" y="-57150"/>
            <a:chExt cx="195782" cy="224753"/>
          </a:xfrm>
        </p:grpSpPr>
        <p:sp>
          <p:nvSpPr>
            <p:cNvPr id="10" name="Freeform 10"/>
            <p:cNvSpPr/>
            <p:nvPr/>
          </p:nvSpPr>
          <p:spPr>
            <a:xfrm>
              <a:off x="-1899" y="-43033"/>
              <a:ext cx="193883" cy="167603"/>
            </a:xfrm>
            <a:custGeom>
              <a:avLst/>
              <a:gdLst/>
              <a:ahLst/>
              <a:cxnLst/>
              <a:rect l="l" t="t" r="r" b="b"/>
              <a:pathLst>
                <a:path w="193883" h="167603">
                  <a:moveTo>
                    <a:pt x="83802" y="0"/>
                  </a:moveTo>
                  <a:lnTo>
                    <a:pt x="110081" y="0"/>
                  </a:lnTo>
                  <a:cubicBezTo>
                    <a:pt x="156364" y="0"/>
                    <a:pt x="193883" y="37519"/>
                    <a:pt x="193883" y="83802"/>
                  </a:cubicBezTo>
                  <a:lnTo>
                    <a:pt x="193883" y="83802"/>
                  </a:lnTo>
                  <a:cubicBezTo>
                    <a:pt x="193883" y="130084"/>
                    <a:pt x="156364" y="167603"/>
                    <a:pt x="110081" y="167603"/>
                  </a:cubicBezTo>
                  <a:lnTo>
                    <a:pt x="83802" y="167603"/>
                  </a:lnTo>
                  <a:cubicBezTo>
                    <a:pt x="37519" y="167603"/>
                    <a:pt x="0" y="130084"/>
                    <a:pt x="0" y="83802"/>
                  </a:cubicBezTo>
                  <a:lnTo>
                    <a:pt x="0" y="83802"/>
                  </a:lnTo>
                  <a:cubicBezTo>
                    <a:pt x="0" y="37519"/>
                    <a:pt x="37519" y="0"/>
                    <a:pt x="83802" y="0"/>
                  </a:cubicBezTo>
                  <a:close/>
                </a:path>
              </a:pathLst>
            </a:custGeom>
            <a:solidFill>
              <a:srgbClr val="1E2759"/>
            </a:solidFill>
          </p:spPr>
          <p:txBody>
            <a:bodyPr/>
            <a:lstStyle/>
            <a:p>
              <a:endParaRPr lang="en-US"/>
            </a:p>
          </p:txBody>
        </p:sp>
        <p:sp>
          <p:nvSpPr>
            <p:cNvPr id="11" name="TextBox 11"/>
            <p:cNvSpPr txBox="1"/>
            <p:nvPr/>
          </p:nvSpPr>
          <p:spPr>
            <a:xfrm>
              <a:off x="0" y="-57150"/>
              <a:ext cx="193883" cy="224753"/>
            </a:xfrm>
            <a:prstGeom prst="rect">
              <a:avLst/>
            </a:prstGeom>
          </p:spPr>
          <p:txBody>
            <a:bodyPr lIns="50800" tIns="50800" rIns="50800" bIns="50800" rtlCol="0" anchor="t"/>
            <a:lstStyle/>
            <a:p>
              <a:pPr marL="0" lvl="0" indent="0" algn="ctr">
                <a:lnSpc>
                  <a:spcPts val="4114"/>
                </a:lnSpc>
                <a:spcBef>
                  <a:spcPct val="0"/>
                </a:spcBef>
              </a:pPr>
              <a:r>
                <a:rPr lang="en-US" sz="2981" b="1" spc="29" dirty="0">
                  <a:solidFill>
                    <a:srgbClr val="FFFFFF"/>
                  </a:solidFill>
                  <a:latin typeface="Proxima Nova 1"/>
                  <a:ea typeface="Proxima Nova 1"/>
                  <a:cs typeface="Proxima Nova 1"/>
                  <a:sym typeface="Proxima Nova 1"/>
                </a:rPr>
                <a:t>01</a:t>
              </a:r>
            </a:p>
          </p:txBody>
        </p:sp>
      </p:grpSp>
      <p:grpSp>
        <p:nvGrpSpPr>
          <p:cNvPr id="12" name="Group 12"/>
          <p:cNvGrpSpPr/>
          <p:nvPr/>
        </p:nvGrpSpPr>
        <p:grpSpPr>
          <a:xfrm>
            <a:off x="82953" y="3213852"/>
            <a:ext cx="7063164" cy="354736"/>
            <a:chOff x="0" y="0"/>
            <a:chExt cx="4519796" cy="218865"/>
          </a:xfrm>
        </p:grpSpPr>
        <p:sp>
          <p:nvSpPr>
            <p:cNvPr id="13" name="Freeform 13"/>
            <p:cNvSpPr/>
            <p:nvPr/>
          </p:nvSpPr>
          <p:spPr>
            <a:xfrm>
              <a:off x="0" y="0"/>
              <a:ext cx="4519796" cy="218865"/>
            </a:xfrm>
            <a:custGeom>
              <a:avLst/>
              <a:gdLst/>
              <a:ahLst/>
              <a:cxnLst/>
              <a:rect l="l" t="t" r="r" b="b"/>
              <a:pathLst>
                <a:path w="4519796" h="218865">
                  <a:moveTo>
                    <a:pt x="4316596" y="0"/>
                  </a:moveTo>
                  <a:lnTo>
                    <a:pt x="0" y="0"/>
                  </a:lnTo>
                  <a:lnTo>
                    <a:pt x="203200" y="218865"/>
                  </a:lnTo>
                  <a:lnTo>
                    <a:pt x="4519796" y="218865"/>
                  </a:lnTo>
                  <a:lnTo>
                    <a:pt x="4316596" y="0"/>
                  </a:lnTo>
                  <a:close/>
                </a:path>
              </a:pathLst>
            </a:custGeom>
            <a:solidFill>
              <a:srgbClr val="D90000"/>
            </a:solidFill>
            <a:ln cap="sq">
              <a:noFill/>
              <a:prstDash val="solid"/>
              <a:miter/>
            </a:ln>
          </p:spPr>
          <p:txBody>
            <a:bodyPr/>
            <a:lstStyle/>
            <a:p>
              <a:endParaRPr lang="en-US"/>
            </a:p>
          </p:txBody>
        </p:sp>
        <p:sp>
          <p:nvSpPr>
            <p:cNvPr id="14" name="TextBox 14"/>
            <p:cNvSpPr txBox="1"/>
            <p:nvPr/>
          </p:nvSpPr>
          <p:spPr>
            <a:xfrm>
              <a:off x="101600" y="-19050"/>
              <a:ext cx="4316596"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6" name="Freeform 16"/>
          <p:cNvSpPr/>
          <p:nvPr/>
        </p:nvSpPr>
        <p:spPr>
          <a:xfrm>
            <a:off x="514638" y="5387667"/>
            <a:ext cx="736150" cy="662821"/>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E2759"/>
          </a:solidFill>
        </p:spPr>
        <p:txBody>
          <a:bodyPr/>
          <a:lstStyle/>
          <a:p>
            <a:endParaRPr lang="en-US"/>
          </a:p>
        </p:txBody>
      </p:sp>
      <p:sp>
        <p:nvSpPr>
          <p:cNvPr id="17" name="TextBox 17"/>
          <p:cNvSpPr txBox="1"/>
          <p:nvPr/>
        </p:nvSpPr>
        <p:spPr>
          <a:xfrm>
            <a:off x="523979" y="5376693"/>
            <a:ext cx="736150" cy="879813"/>
          </a:xfrm>
          <a:prstGeom prst="rect">
            <a:avLst/>
          </a:prstGeom>
        </p:spPr>
        <p:txBody>
          <a:bodyPr lIns="50800" tIns="50800" rIns="50800" bIns="50800" rtlCol="0" anchor="t"/>
          <a:lstStyle/>
          <a:p>
            <a:pPr marL="0" lvl="0" indent="0" algn="ctr">
              <a:lnSpc>
                <a:spcPts val="4114"/>
              </a:lnSpc>
              <a:spcBef>
                <a:spcPct val="0"/>
              </a:spcBef>
            </a:pPr>
            <a:r>
              <a:rPr lang="en-US" sz="2981" b="1" spc="29" dirty="0">
                <a:solidFill>
                  <a:srgbClr val="FFFFFF"/>
                </a:solidFill>
                <a:latin typeface="Proxima Nova 1"/>
                <a:ea typeface="Proxima Nova 1"/>
                <a:cs typeface="Proxima Nova 1"/>
                <a:sym typeface="Proxima Nova 1"/>
              </a:rPr>
              <a:t>02</a:t>
            </a:r>
          </a:p>
        </p:txBody>
      </p:sp>
      <p:sp>
        <p:nvSpPr>
          <p:cNvPr id="19" name="Freeform 19"/>
          <p:cNvSpPr/>
          <p:nvPr/>
        </p:nvSpPr>
        <p:spPr>
          <a:xfrm>
            <a:off x="514638" y="7066016"/>
            <a:ext cx="736150" cy="662821"/>
          </a:xfrm>
          <a:custGeom>
            <a:avLst/>
            <a:gdLst/>
            <a:ahLst/>
            <a:cxnLst/>
            <a:rect l="l" t="t" r="r" b="b"/>
            <a:pathLst>
              <a:path w="193883" h="174570">
                <a:moveTo>
                  <a:pt x="84134" y="0"/>
                </a:moveTo>
                <a:lnTo>
                  <a:pt x="109749" y="0"/>
                </a:lnTo>
                <a:cubicBezTo>
                  <a:pt x="156215" y="0"/>
                  <a:pt x="193883" y="37668"/>
                  <a:pt x="193883" y="84134"/>
                </a:cubicBezTo>
                <a:lnTo>
                  <a:pt x="193883" y="90436"/>
                </a:lnTo>
                <a:cubicBezTo>
                  <a:pt x="193883" y="136902"/>
                  <a:pt x="156215" y="174570"/>
                  <a:pt x="109749" y="174570"/>
                </a:cubicBezTo>
                <a:lnTo>
                  <a:pt x="84134" y="174570"/>
                </a:lnTo>
                <a:cubicBezTo>
                  <a:pt x="37668" y="174570"/>
                  <a:pt x="0" y="136902"/>
                  <a:pt x="0" y="90436"/>
                </a:cubicBezTo>
                <a:lnTo>
                  <a:pt x="0" y="84134"/>
                </a:lnTo>
                <a:cubicBezTo>
                  <a:pt x="0" y="37668"/>
                  <a:pt x="37668" y="0"/>
                  <a:pt x="84134" y="0"/>
                </a:cubicBezTo>
                <a:close/>
              </a:path>
            </a:pathLst>
          </a:custGeom>
          <a:solidFill>
            <a:srgbClr val="1E2759"/>
          </a:solidFill>
        </p:spPr>
        <p:txBody>
          <a:bodyPr/>
          <a:lstStyle/>
          <a:p>
            <a:endParaRPr lang="en-US"/>
          </a:p>
        </p:txBody>
      </p:sp>
      <p:sp>
        <p:nvSpPr>
          <p:cNvPr id="20" name="TextBox 20"/>
          <p:cNvSpPr txBox="1"/>
          <p:nvPr/>
        </p:nvSpPr>
        <p:spPr>
          <a:xfrm>
            <a:off x="514638" y="6998646"/>
            <a:ext cx="736150" cy="879813"/>
          </a:xfrm>
          <a:prstGeom prst="rect">
            <a:avLst/>
          </a:prstGeom>
        </p:spPr>
        <p:txBody>
          <a:bodyPr lIns="50800" tIns="50800" rIns="50800" bIns="50800" rtlCol="0" anchor="t"/>
          <a:lstStyle/>
          <a:p>
            <a:pPr marL="0" lvl="0" indent="0" algn="ctr">
              <a:lnSpc>
                <a:spcPts val="4114"/>
              </a:lnSpc>
              <a:spcBef>
                <a:spcPct val="0"/>
              </a:spcBef>
            </a:pPr>
            <a:r>
              <a:rPr lang="en-US" sz="2981" b="1" spc="29" dirty="0">
                <a:solidFill>
                  <a:srgbClr val="FFFFFF"/>
                </a:solidFill>
                <a:latin typeface="Proxima Nova 1"/>
                <a:ea typeface="Proxima Nova 1"/>
                <a:cs typeface="Proxima Nova 1"/>
                <a:sym typeface="Proxima Nova 1"/>
              </a:rPr>
              <a:t>03</a:t>
            </a:r>
          </a:p>
        </p:txBody>
      </p:sp>
      <p:grpSp>
        <p:nvGrpSpPr>
          <p:cNvPr id="21" name="Group 21"/>
          <p:cNvGrpSpPr/>
          <p:nvPr/>
        </p:nvGrpSpPr>
        <p:grpSpPr>
          <a:xfrm>
            <a:off x="12075253" y="-495300"/>
            <a:ext cx="9534019" cy="1112295"/>
            <a:chOff x="0" y="0"/>
            <a:chExt cx="1876002" cy="218865"/>
          </a:xfrm>
        </p:grpSpPr>
        <p:sp>
          <p:nvSpPr>
            <p:cNvPr id="22" name="Freeform 22"/>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08AEDB"/>
            </a:solidFill>
            <a:ln cap="sq">
              <a:noFill/>
              <a:prstDash val="solid"/>
              <a:miter/>
            </a:ln>
          </p:spPr>
          <p:txBody>
            <a:bodyPr/>
            <a:lstStyle/>
            <a:p>
              <a:endParaRPr lang="en-US"/>
            </a:p>
          </p:txBody>
        </p:sp>
        <p:sp>
          <p:nvSpPr>
            <p:cNvPr id="23" name="TextBox 23"/>
            <p:cNvSpPr txBox="1"/>
            <p:nvPr/>
          </p:nvSpPr>
          <p:spPr>
            <a:xfrm>
              <a:off x="101600" y="-19050"/>
              <a:ext cx="1672802"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4" name="AutoShape 24"/>
          <p:cNvSpPr/>
          <p:nvPr/>
        </p:nvSpPr>
        <p:spPr>
          <a:xfrm flipV="1">
            <a:off x="215349" y="1089158"/>
            <a:ext cx="12662451" cy="15742"/>
          </a:xfrm>
          <a:prstGeom prst="line">
            <a:avLst/>
          </a:prstGeom>
          <a:ln w="38100" cap="flat">
            <a:solidFill>
              <a:srgbClr val="D90000"/>
            </a:solidFill>
            <a:prstDash val="solid"/>
            <a:headEnd type="none" w="sm" len="sm"/>
            <a:tailEnd type="none" w="sm" len="sm"/>
          </a:ln>
        </p:spPr>
        <p:txBody>
          <a:bodyPr/>
          <a:lstStyle/>
          <a:p>
            <a:endParaRPr lang="en-US"/>
          </a:p>
        </p:txBody>
      </p:sp>
      <p:sp>
        <p:nvSpPr>
          <p:cNvPr id="25" name="TextBox 25"/>
          <p:cNvSpPr txBox="1"/>
          <p:nvPr/>
        </p:nvSpPr>
        <p:spPr>
          <a:xfrm>
            <a:off x="1534208" y="5445127"/>
            <a:ext cx="6346855" cy="512207"/>
          </a:xfrm>
          <a:prstGeom prst="rect">
            <a:avLst/>
          </a:prstGeom>
        </p:spPr>
        <p:txBody>
          <a:bodyPr lIns="0" tIns="0" rIns="0" bIns="0" rtlCol="0" anchor="t">
            <a:spAutoFit/>
          </a:bodyPr>
          <a:lstStyle/>
          <a:p>
            <a:pPr marL="0" lvl="0" indent="0" algn="l">
              <a:lnSpc>
                <a:spcPts val="4154"/>
              </a:lnSpc>
              <a:spcBef>
                <a:spcPct val="0"/>
              </a:spcBef>
            </a:pPr>
            <a:r>
              <a:rPr lang="en-US" sz="3010" spc="295" dirty="0">
                <a:solidFill>
                  <a:srgbClr val="1E2759"/>
                </a:solidFill>
                <a:latin typeface="Industry 1"/>
                <a:ea typeface="Industry 1"/>
                <a:cs typeface="Industry 1"/>
                <a:sym typeface="Industry 1"/>
              </a:rPr>
              <a:t>Communication with Campus</a:t>
            </a:r>
          </a:p>
        </p:txBody>
      </p:sp>
      <p:sp>
        <p:nvSpPr>
          <p:cNvPr id="26" name="TextBox 26"/>
          <p:cNvSpPr txBox="1"/>
          <p:nvPr/>
        </p:nvSpPr>
        <p:spPr>
          <a:xfrm>
            <a:off x="1837601" y="1371247"/>
            <a:ext cx="12862586" cy="1317178"/>
          </a:xfrm>
          <a:prstGeom prst="rect">
            <a:avLst/>
          </a:prstGeom>
        </p:spPr>
        <p:txBody>
          <a:bodyPr lIns="0" tIns="0" rIns="0" bIns="0" rtlCol="0" anchor="t">
            <a:spAutoFit/>
          </a:bodyPr>
          <a:lstStyle/>
          <a:p>
            <a:pPr algn="l">
              <a:lnSpc>
                <a:spcPts val="5115"/>
              </a:lnSpc>
            </a:pPr>
            <a:r>
              <a:rPr lang="en-US" sz="6000" b="1" spc="38" dirty="0">
                <a:solidFill>
                  <a:srgbClr val="FFFFFF"/>
                </a:solidFill>
                <a:latin typeface="Proxima Nova 1"/>
                <a:ea typeface="Proxima Nova 1"/>
                <a:cs typeface="Proxima Nova 1"/>
                <a:sym typeface="Proxima Nova 1"/>
              </a:rPr>
              <a:t>Strategic Response for </a:t>
            </a:r>
          </a:p>
          <a:p>
            <a:pPr marL="0" lvl="0" indent="0" algn="l">
              <a:lnSpc>
                <a:spcPts val="5115"/>
              </a:lnSpc>
            </a:pPr>
            <a:r>
              <a:rPr lang="en-US" sz="6000" b="1" spc="38" dirty="0">
                <a:solidFill>
                  <a:srgbClr val="FFFFFF"/>
                </a:solidFill>
                <a:latin typeface="Proxima Nova 1"/>
                <a:ea typeface="Proxima Nova 1"/>
                <a:cs typeface="Proxima Nova 1"/>
                <a:sym typeface="Proxima Nova 1"/>
              </a:rPr>
              <a:t>Effective Decision Making</a:t>
            </a:r>
          </a:p>
        </p:txBody>
      </p:sp>
      <p:sp>
        <p:nvSpPr>
          <p:cNvPr id="27" name="TextBox 27"/>
          <p:cNvSpPr txBox="1"/>
          <p:nvPr/>
        </p:nvSpPr>
        <p:spPr>
          <a:xfrm>
            <a:off x="1534208" y="4073563"/>
            <a:ext cx="7491816" cy="512207"/>
          </a:xfrm>
          <a:prstGeom prst="rect">
            <a:avLst/>
          </a:prstGeom>
        </p:spPr>
        <p:txBody>
          <a:bodyPr lIns="0" tIns="0" rIns="0" bIns="0" rtlCol="0" anchor="t">
            <a:spAutoFit/>
          </a:bodyPr>
          <a:lstStyle/>
          <a:p>
            <a:pPr marL="0" lvl="0" indent="0" algn="l">
              <a:lnSpc>
                <a:spcPts val="4154"/>
              </a:lnSpc>
              <a:spcBef>
                <a:spcPct val="0"/>
              </a:spcBef>
            </a:pPr>
            <a:r>
              <a:rPr lang="en-US" sz="3010" spc="295" dirty="0">
                <a:solidFill>
                  <a:srgbClr val="1E2759"/>
                </a:solidFill>
                <a:latin typeface="Industry 1"/>
                <a:ea typeface="Industry 1"/>
                <a:cs typeface="Industry 1"/>
                <a:sym typeface="Industry 1"/>
              </a:rPr>
              <a:t>Executive Task Force Creation</a:t>
            </a:r>
          </a:p>
        </p:txBody>
      </p:sp>
      <p:sp>
        <p:nvSpPr>
          <p:cNvPr id="28" name="TextBox 28"/>
          <p:cNvSpPr txBox="1"/>
          <p:nvPr/>
        </p:nvSpPr>
        <p:spPr>
          <a:xfrm>
            <a:off x="1534208" y="7098480"/>
            <a:ext cx="8446335" cy="1559957"/>
          </a:xfrm>
          <a:prstGeom prst="rect">
            <a:avLst/>
          </a:prstGeom>
        </p:spPr>
        <p:txBody>
          <a:bodyPr lIns="0" tIns="0" rIns="0" bIns="0" rtlCol="0" anchor="t">
            <a:spAutoFit/>
          </a:bodyPr>
          <a:lstStyle/>
          <a:p>
            <a:pPr algn="l">
              <a:lnSpc>
                <a:spcPts val="4154"/>
              </a:lnSpc>
            </a:pPr>
            <a:r>
              <a:rPr lang="en-US" sz="3010" spc="295" dirty="0">
                <a:solidFill>
                  <a:srgbClr val="1E2759"/>
                </a:solidFill>
                <a:latin typeface="Industry 1"/>
                <a:ea typeface="Industry 1"/>
                <a:cs typeface="Industry 1"/>
                <a:sym typeface="Industry 1"/>
              </a:rPr>
              <a:t>Updates on Federal Actions Website</a:t>
            </a:r>
          </a:p>
          <a:p>
            <a:pPr algn="l">
              <a:lnSpc>
                <a:spcPts val="4154"/>
              </a:lnSpc>
            </a:pPr>
            <a:endParaRPr lang="en-US" sz="3010" spc="295" dirty="0">
              <a:solidFill>
                <a:srgbClr val="1E2759"/>
              </a:solidFill>
              <a:latin typeface="Industry 1"/>
              <a:ea typeface="Industry 1"/>
              <a:cs typeface="Industry 1"/>
              <a:sym typeface="Industry 1"/>
            </a:endParaRPr>
          </a:p>
          <a:p>
            <a:pPr marL="0" lvl="0" indent="0" algn="l">
              <a:lnSpc>
                <a:spcPts val="4154"/>
              </a:lnSpc>
              <a:spcBef>
                <a:spcPct val="0"/>
              </a:spcBef>
            </a:pPr>
            <a:endParaRPr lang="en-US" sz="3010" spc="295" dirty="0">
              <a:solidFill>
                <a:srgbClr val="1E2759"/>
              </a:solidFill>
              <a:latin typeface="Industry 1"/>
              <a:ea typeface="Industry 1"/>
              <a:cs typeface="Industry 1"/>
              <a:sym typeface="Industry 1"/>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9819864" cy="11148673"/>
          </a:xfrm>
          <a:custGeom>
            <a:avLst/>
            <a:gdLst/>
            <a:ahLst/>
            <a:cxnLst/>
            <a:rect l="l" t="t" r="r" b="b"/>
            <a:pathLst>
              <a:path w="19819864" h="11148673">
                <a:moveTo>
                  <a:pt x="0" y="0"/>
                </a:moveTo>
                <a:lnTo>
                  <a:pt x="19819864" y="0"/>
                </a:lnTo>
                <a:lnTo>
                  <a:pt x="19819864" y="11148673"/>
                </a:lnTo>
                <a:lnTo>
                  <a:pt x="0" y="11148673"/>
                </a:lnTo>
                <a:lnTo>
                  <a:pt x="0" y="0"/>
                </a:lnTo>
                <a:close/>
              </a:path>
            </a:pathLst>
          </a:custGeom>
          <a:blipFill>
            <a:blip r:embed="rId3">
              <a:alphaModFix amt="31999"/>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1574281" y="428681"/>
            <a:ext cx="15081126" cy="9739794"/>
            <a:chOff x="0" y="0"/>
            <a:chExt cx="3971984" cy="2565213"/>
          </a:xfrm>
        </p:grpSpPr>
        <p:sp>
          <p:nvSpPr>
            <p:cNvPr id="4" name="Freeform 4"/>
            <p:cNvSpPr/>
            <p:nvPr/>
          </p:nvSpPr>
          <p:spPr>
            <a:xfrm>
              <a:off x="0" y="0"/>
              <a:ext cx="3971984" cy="2565213"/>
            </a:xfrm>
            <a:custGeom>
              <a:avLst/>
              <a:gdLst/>
              <a:ahLst/>
              <a:cxnLst/>
              <a:rect l="l" t="t" r="r" b="b"/>
              <a:pathLst>
                <a:path w="3971984" h="2565213">
                  <a:moveTo>
                    <a:pt x="13347" y="0"/>
                  </a:moveTo>
                  <a:lnTo>
                    <a:pt x="3958636" y="0"/>
                  </a:lnTo>
                  <a:cubicBezTo>
                    <a:pt x="3966008" y="0"/>
                    <a:pt x="3971984" y="5976"/>
                    <a:pt x="3971984" y="13347"/>
                  </a:cubicBezTo>
                  <a:lnTo>
                    <a:pt x="3971984" y="2551866"/>
                  </a:lnTo>
                  <a:cubicBezTo>
                    <a:pt x="3971984" y="2555406"/>
                    <a:pt x="3970577" y="2558801"/>
                    <a:pt x="3968074" y="2561304"/>
                  </a:cubicBezTo>
                  <a:cubicBezTo>
                    <a:pt x="3965571" y="2563807"/>
                    <a:pt x="3962176" y="2565213"/>
                    <a:pt x="3958636" y="2565213"/>
                  </a:cubicBezTo>
                  <a:lnTo>
                    <a:pt x="13347" y="2565213"/>
                  </a:lnTo>
                  <a:cubicBezTo>
                    <a:pt x="5976" y="2565213"/>
                    <a:pt x="0" y="2559237"/>
                    <a:pt x="0" y="2551866"/>
                  </a:cubicBezTo>
                  <a:lnTo>
                    <a:pt x="0" y="13347"/>
                  </a:lnTo>
                  <a:cubicBezTo>
                    <a:pt x="0" y="9807"/>
                    <a:pt x="1406" y="6412"/>
                    <a:pt x="3909" y="3909"/>
                  </a:cubicBezTo>
                  <a:cubicBezTo>
                    <a:pt x="6412" y="1406"/>
                    <a:pt x="9807" y="0"/>
                    <a:pt x="13347" y="0"/>
                  </a:cubicBezTo>
                  <a:close/>
                </a:path>
              </a:pathLst>
            </a:custGeom>
            <a:solidFill>
              <a:srgbClr val="1E2759">
                <a:alpha val="71765"/>
              </a:srgbClr>
            </a:solidFill>
            <a:ln w="38100" cap="rnd">
              <a:solidFill>
                <a:srgbClr val="1E2759">
                  <a:alpha val="71765"/>
                </a:srgbClr>
              </a:solidFill>
              <a:prstDash val="solid"/>
              <a:round/>
            </a:ln>
          </p:spPr>
          <p:txBody>
            <a:bodyPr/>
            <a:lstStyle/>
            <a:p>
              <a:endParaRPr lang="en-US"/>
            </a:p>
          </p:txBody>
        </p:sp>
        <p:sp>
          <p:nvSpPr>
            <p:cNvPr id="5" name="TextBox 5"/>
            <p:cNvSpPr txBox="1"/>
            <p:nvPr/>
          </p:nvSpPr>
          <p:spPr>
            <a:xfrm>
              <a:off x="0" y="-19050"/>
              <a:ext cx="3971984" cy="2584263"/>
            </a:xfrm>
            <a:prstGeom prst="rect">
              <a:avLst/>
            </a:prstGeom>
          </p:spPr>
          <p:txBody>
            <a:bodyPr lIns="50800" tIns="50800" rIns="50800" bIns="50800" rtlCol="0" anchor="ctr"/>
            <a:lstStyle/>
            <a:p>
              <a:pPr algn="ctr">
                <a:lnSpc>
                  <a:spcPts val="2859"/>
                </a:lnSpc>
              </a:pPr>
              <a:endParaRPr/>
            </a:p>
          </p:txBody>
        </p:sp>
      </p:grpSp>
      <p:grpSp>
        <p:nvGrpSpPr>
          <p:cNvPr id="6" name="Group 6"/>
          <p:cNvGrpSpPr>
            <a:grpSpLocks noChangeAspect="1"/>
          </p:cNvGrpSpPr>
          <p:nvPr/>
        </p:nvGrpSpPr>
        <p:grpSpPr>
          <a:xfrm>
            <a:off x="2023118" y="2425748"/>
            <a:ext cx="2164419" cy="2155964"/>
            <a:chOff x="0" y="0"/>
            <a:chExt cx="6502400" cy="6477000"/>
          </a:xfrm>
        </p:grpSpPr>
        <p:sp>
          <p:nvSpPr>
            <p:cNvPr id="7" name="Freeform 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extLst>
                  <a:ext uri="{28A0092B-C50C-407E-A947-70E740481C1C}">
                    <a14:useLocalDpi xmlns:a14="http://schemas.microsoft.com/office/drawing/2010/main"/>
                  </a:ext>
                </a:extLst>
              </a:blip>
              <a:stretch>
                <a:fillRect l="223" r="223"/>
              </a:stretch>
            </a:blipFill>
          </p:spPr>
          <p:txBody>
            <a:bodyPr/>
            <a:lstStyle/>
            <a:p>
              <a:endParaRPr lang="en-US"/>
            </a:p>
          </p:txBody>
        </p:sp>
        <p:sp>
          <p:nvSpPr>
            <p:cNvPr id="8" name="Freeform 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9" name="Group 9"/>
          <p:cNvGrpSpPr>
            <a:grpSpLocks noChangeAspect="1"/>
          </p:cNvGrpSpPr>
          <p:nvPr/>
        </p:nvGrpSpPr>
        <p:grpSpPr>
          <a:xfrm>
            <a:off x="4806350" y="2477184"/>
            <a:ext cx="2164419" cy="2155964"/>
            <a:chOff x="0" y="0"/>
            <a:chExt cx="6502400" cy="6477000"/>
          </a:xfrm>
        </p:grpSpPr>
        <p:sp>
          <p:nvSpPr>
            <p:cNvPr id="10" name="Freeform 1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extLst>
                  <a:ext uri="{28A0092B-C50C-407E-A947-70E740481C1C}">
                    <a14:useLocalDpi xmlns:a14="http://schemas.microsoft.com/office/drawing/2010/main"/>
                  </a:ext>
                </a:extLst>
              </a:blip>
              <a:stretch>
                <a:fillRect l="223" r="223"/>
              </a:stretch>
            </a:blipFill>
          </p:spPr>
          <p:txBody>
            <a:bodyPr/>
            <a:lstStyle/>
            <a:p>
              <a:endParaRPr lang="en-US"/>
            </a:p>
          </p:txBody>
        </p:sp>
        <p:sp>
          <p:nvSpPr>
            <p:cNvPr id="11" name="Freeform 1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12" name="Group 12"/>
          <p:cNvGrpSpPr>
            <a:grpSpLocks noChangeAspect="1"/>
          </p:cNvGrpSpPr>
          <p:nvPr/>
        </p:nvGrpSpPr>
        <p:grpSpPr>
          <a:xfrm>
            <a:off x="7723244" y="2425748"/>
            <a:ext cx="2164419" cy="2155964"/>
            <a:chOff x="0" y="0"/>
            <a:chExt cx="6502400" cy="6477000"/>
          </a:xfrm>
        </p:grpSpPr>
        <p:sp>
          <p:nvSpPr>
            <p:cNvPr id="13" name="Freeform 1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extLst>
                  <a:ext uri="{28A0092B-C50C-407E-A947-70E740481C1C}">
                    <a14:useLocalDpi xmlns:a14="http://schemas.microsoft.com/office/drawing/2010/main"/>
                  </a:ext>
                </a:extLst>
              </a:blip>
              <a:stretch>
                <a:fillRect l="223" r="223"/>
              </a:stretch>
            </a:blipFill>
          </p:spPr>
          <p:txBody>
            <a:bodyPr/>
            <a:lstStyle/>
            <a:p>
              <a:endParaRPr lang="en-US"/>
            </a:p>
          </p:txBody>
        </p:sp>
        <p:sp>
          <p:nvSpPr>
            <p:cNvPr id="14" name="Freeform 1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15" name="Group 15"/>
          <p:cNvGrpSpPr>
            <a:grpSpLocks noChangeAspect="1"/>
          </p:cNvGrpSpPr>
          <p:nvPr/>
        </p:nvGrpSpPr>
        <p:grpSpPr>
          <a:xfrm>
            <a:off x="10554413" y="2425748"/>
            <a:ext cx="2164419" cy="2155964"/>
            <a:chOff x="0" y="0"/>
            <a:chExt cx="6502400" cy="6477000"/>
          </a:xfrm>
        </p:grpSpPr>
        <p:sp>
          <p:nvSpPr>
            <p:cNvPr id="16" name="Freeform 1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extLst>
                  <a:ext uri="{28A0092B-C50C-407E-A947-70E740481C1C}">
                    <a14:useLocalDpi xmlns:a14="http://schemas.microsoft.com/office/drawing/2010/main"/>
                  </a:ext>
                </a:extLst>
              </a:blip>
              <a:stretch>
                <a:fillRect l="223" r="223"/>
              </a:stretch>
            </a:blipFill>
          </p:spPr>
          <p:txBody>
            <a:bodyPr/>
            <a:lstStyle/>
            <a:p>
              <a:endParaRPr lang="en-US"/>
            </a:p>
          </p:txBody>
        </p:sp>
        <p:sp>
          <p:nvSpPr>
            <p:cNvPr id="17" name="Freeform 1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18" name="Group 18"/>
          <p:cNvGrpSpPr>
            <a:grpSpLocks noChangeAspect="1"/>
          </p:cNvGrpSpPr>
          <p:nvPr/>
        </p:nvGrpSpPr>
        <p:grpSpPr>
          <a:xfrm>
            <a:off x="3034020" y="4909373"/>
            <a:ext cx="2164419" cy="2155964"/>
            <a:chOff x="0" y="0"/>
            <a:chExt cx="6502400" cy="6477000"/>
          </a:xfrm>
        </p:grpSpPr>
        <p:sp>
          <p:nvSpPr>
            <p:cNvPr id="19" name="Freeform 19"/>
            <p:cNvSpPr/>
            <p:nvPr/>
          </p:nvSpPr>
          <p:spPr>
            <a:xfrm rot="329999">
              <a:off x="-65117" y="26503"/>
              <a:ext cx="6626309" cy="6429607"/>
            </a:xfrm>
            <a:custGeom>
              <a:avLst/>
              <a:gdLst/>
              <a:ahLst/>
              <a:cxnLst/>
              <a:rect l="l" t="t" r="r" b="b"/>
              <a:pathLst>
                <a:path w="6626309" h="6429607">
                  <a:moveTo>
                    <a:pt x="3014391" y="112028"/>
                  </a:moveTo>
                  <a:cubicBezTo>
                    <a:pt x="1902092" y="214112"/>
                    <a:pt x="929433" y="903537"/>
                    <a:pt x="464716" y="1919249"/>
                  </a:cubicBezTo>
                  <a:cubicBezTo>
                    <a:pt x="0" y="2934960"/>
                    <a:pt x="114269" y="4121685"/>
                    <a:pt x="764254" y="5030063"/>
                  </a:cubicBezTo>
                  <a:cubicBezTo>
                    <a:pt x="1414239" y="5938441"/>
                    <a:pt x="2500576" y="6429607"/>
                    <a:pt x="3611918" y="6317579"/>
                  </a:cubicBezTo>
                  <a:cubicBezTo>
                    <a:pt x="4724217" y="6215495"/>
                    <a:pt x="5696877" y="5526070"/>
                    <a:pt x="6161593" y="4510359"/>
                  </a:cubicBezTo>
                  <a:cubicBezTo>
                    <a:pt x="6626310" y="3494647"/>
                    <a:pt x="6512041" y="2307922"/>
                    <a:pt x="5862056" y="1399544"/>
                  </a:cubicBezTo>
                  <a:cubicBezTo>
                    <a:pt x="5212071" y="491166"/>
                    <a:pt x="4125733" y="0"/>
                    <a:pt x="3014392" y="112028"/>
                  </a:cubicBezTo>
                  <a:close/>
                </a:path>
              </a:pathLst>
            </a:custGeom>
            <a:blipFill>
              <a:blip r:embed="rId8">
                <a:extLst>
                  <a:ext uri="{28A0092B-C50C-407E-A947-70E740481C1C}">
                    <a14:useLocalDpi xmlns:a14="http://schemas.microsoft.com/office/drawing/2010/main"/>
                  </a:ext>
                </a:extLst>
              </a:blip>
              <a:stretch>
                <a:fillRect/>
              </a:stretch>
            </a:blipFill>
          </p:spPr>
          <p:txBody>
            <a:bodyPr/>
            <a:lstStyle/>
            <a:p>
              <a:endParaRPr lang="en-US"/>
            </a:p>
          </p:txBody>
        </p:sp>
        <p:sp>
          <p:nvSpPr>
            <p:cNvPr id="20" name="Freeform 2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21" name="Group 21"/>
          <p:cNvGrpSpPr>
            <a:grpSpLocks noChangeAspect="1"/>
          </p:cNvGrpSpPr>
          <p:nvPr/>
        </p:nvGrpSpPr>
        <p:grpSpPr>
          <a:xfrm>
            <a:off x="6084264" y="4909373"/>
            <a:ext cx="2164419" cy="2155964"/>
            <a:chOff x="0" y="0"/>
            <a:chExt cx="6502400" cy="6477000"/>
          </a:xfrm>
        </p:grpSpPr>
        <p:sp>
          <p:nvSpPr>
            <p:cNvPr id="22" name="Freeform 2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extLst>
                  <a:ext uri="{28A0092B-C50C-407E-A947-70E740481C1C}">
                    <a14:useLocalDpi xmlns:a14="http://schemas.microsoft.com/office/drawing/2010/main"/>
                  </a:ext>
                </a:extLst>
              </a:blip>
              <a:stretch>
                <a:fillRect l="223" r="223"/>
              </a:stretch>
            </a:blipFill>
          </p:spPr>
          <p:txBody>
            <a:bodyPr/>
            <a:lstStyle/>
            <a:p>
              <a:endParaRPr lang="en-US"/>
            </a:p>
          </p:txBody>
        </p:sp>
        <p:sp>
          <p:nvSpPr>
            <p:cNvPr id="23" name="Freeform 2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24" name="Group 24"/>
          <p:cNvGrpSpPr>
            <a:grpSpLocks noChangeAspect="1"/>
          </p:cNvGrpSpPr>
          <p:nvPr/>
        </p:nvGrpSpPr>
        <p:grpSpPr>
          <a:xfrm>
            <a:off x="8982107" y="4907468"/>
            <a:ext cx="2164419" cy="2155964"/>
            <a:chOff x="0" y="0"/>
            <a:chExt cx="6502400" cy="6477000"/>
          </a:xfrm>
        </p:grpSpPr>
        <p:sp>
          <p:nvSpPr>
            <p:cNvPr id="25" name="Freeform 2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0">
                <a:extLst>
                  <a:ext uri="{28A0092B-C50C-407E-A947-70E740481C1C}">
                    <a14:useLocalDpi xmlns:a14="http://schemas.microsoft.com/office/drawing/2010/main"/>
                  </a:ext>
                </a:extLst>
              </a:blip>
              <a:stretch>
                <a:fillRect l="223" r="223"/>
              </a:stretch>
            </a:blipFill>
          </p:spPr>
          <p:txBody>
            <a:bodyPr/>
            <a:lstStyle/>
            <a:p>
              <a:endParaRPr lang="en-US"/>
            </a:p>
          </p:txBody>
        </p:sp>
        <p:sp>
          <p:nvSpPr>
            <p:cNvPr id="26" name="Freeform 2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27" name="Group 27"/>
          <p:cNvGrpSpPr>
            <a:grpSpLocks noChangeAspect="1"/>
          </p:cNvGrpSpPr>
          <p:nvPr/>
        </p:nvGrpSpPr>
        <p:grpSpPr>
          <a:xfrm>
            <a:off x="11884272" y="4890323"/>
            <a:ext cx="2164419" cy="2155964"/>
            <a:chOff x="0" y="0"/>
            <a:chExt cx="6502400" cy="6477000"/>
          </a:xfrm>
        </p:grpSpPr>
        <p:sp>
          <p:nvSpPr>
            <p:cNvPr id="28" name="Freeform 2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1">
                <a:extLst>
                  <a:ext uri="{28A0092B-C50C-407E-A947-70E740481C1C}">
                    <a14:useLocalDpi xmlns:a14="http://schemas.microsoft.com/office/drawing/2010/main"/>
                  </a:ext>
                </a:extLst>
              </a:blip>
              <a:stretch>
                <a:fillRect l="223" r="223"/>
              </a:stretch>
            </a:blipFill>
          </p:spPr>
          <p:txBody>
            <a:bodyPr/>
            <a:lstStyle/>
            <a:p>
              <a:endParaRPr lang="en-US"/>
            </a:p>
          </p:txBody>
        </p:sp>
        <p:sp>
          <p:nvSpPr>
            <p:cNvPr id="29" name="Freeform 2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30" name="Group 30"/>
          <p:cNvGrpSpPr>
            <a:grpSpLocks noChangeAspect="1"/>
          </p:cNvGrpSpPr>
          <p:nvPr/>
        </p:nvGrpSpPr>
        <p:grpSpPr>
          <a:xfrm>
            <a:off x="2241587" y="7413806"/>
            <a:ext cx="2094184" cy="2086004"/>
            <a:chOff x="0" y="0"/>
            <a:chExt cx="6502400" cy="6477000"/>
          </a:xfrm>
        </p:grpSpPr>
        <p:sp>
          <p:nvSpPr>
            <p:cNvPr id="31" name="Freeform 3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2">
                <a:extLst>
                  <a:ext uri="{28A0092B-C50C-407E-A947-70E740481C1C}">
                    <a14:useLocalDpi xmlns:a14="http://schemas.microsoft.com/office/drawing/2010/main"/>
                  </a:ext>
                </a:extLst>
              </a:blip>
              <a:stretch>
                <a:fillRect/>
              </a:stretch>
            </a:blipFill>
          </p:spPr>
          <p:txBody>
            <a:bodyPr/>
            <a:lstStyle/>
            <a:p>
              <a:endParaRPr lang="en-US"/>
            </a:p>
          </p:txBody>
        </p:sp>
        <p:sp>
          <p:nvSpPr>
            <p:cNvPr id="32" name="Freeform 3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33" name="Group 33"/>
          <p:cNvGrpSpPr>
            <a:grpSpLocks noChangeAspect="1"/>
          </p:cNvGrpSpPr>
          <p:nvPr/>
        </p:nvGrpSpPr>
        <p:grpSpPr>
          <a:xfrm>
            <a:off x="4946262" y="7343846"/>
            <a:ext cx="2164419" cy="2155964"/>
            <a:chOff x="0" y="0"/>
            <a:chExt cx="6502400" cy="6477000"/>
          </a:xfrm>
        </p:grpSpPr>
        <p:sp>
          <p:nvSpPr>
            <p:cNvPr id="34" name="Freeform 3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3">
                <a:extLst>
                  <a:ext uri="{28A0092B-C50C-407E-A947-70E740481C1C}">
                    <a14:useLocalDpi xmlns:a14="http://schemas.microsoft.com/office/drawing/2010/main"/>
                  </a:ext>
                </a:extLst>
              </a:blip>
              <a:stretch>
                <a:fillRect l="223" r="223"/>
              </a:stretch>
            </a:blipFill>
          </p:spPr>
          <p:txBody>
            <a:bodyPr/>
            <a:lstStyle/>
            <a:p>
              <a:endParaRPr lang="en-US"/>
            </a:p>
          </p:txBody>
        </p:sp>
        <p:sp>
          <p:nvSpPr>
            <p:cNvPr id="35" name="Freeform 3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36" name="Group 36"/>
          <p:cNvGrpSpPr>
            <a:grpSpLocks noChangeAspect="1"/>
          </p:cNvGrpSpPr>
          <p:nvPr/>
        </p:nvGrpSpPr>
        <p:grpSpPr>
          <a:xfrm>
            <a:off x="7639044" y="7343846"/>
            <a:ext cx="2164419" cy="2155964"/>
            <a:chOff x="0" y="0"/>
            <a:chExt cx="6502400" cy="6477000"/>
          </a:xfrm>
        </p:grpSpPr>
        <p:sp>
          <p:nvSpPr>
            <p:cNvPr id="37" name="Freeform 3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4">
                <a:extLst>
                  <a:ext uri="{28A0092B-C50C-407E-A947-70E740481C1C}">
                    <a14:useLocalDpi xmlns:a14="http://schemas.microsoft.com/office/drawing/2010/main"/>
                  </a:ext>
                </a:extLst>
              </a:blip>
              <a:stretch>
                <a:fillRect/>
              </a:stretch>
            </a:blipFill>
          </p:spPr>
          <p:txBody>
            <a:bodyPr/>
            <a:lstStyle/>
            <a:p>
              <a:endParaRPr lang="en-US"/>
            </a:p>
          </p:txBody>
        </p:sp>
        <p:sp>
          <p:nvSpPr>
            <p:cNvPr id="38" name="Freeform 3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39" name="Group 39"/>
          <p:cNvGrpSpPr>
            <a:grpSpLocks noChangeAspect="1"/>
          </p:cNvGrpSpPr>
          <p:nvPr/>
        </p:nvGrpSpPr>
        <p:grpSpPr>
          <a:xfrm>
            <a:off x="10554413" y="7343846"/>
            <a:ext cx="2164419" cy="2155964"/>
            <a:chOff x="0" y="0"/>
            <a:chExt cx="6502400" cy="6477000"/>
          </a:xfrm>
        </p:grpSpPr>
        <p:sp>
          <p:nvSpPr>
            <p:cNvPr id="40" name="Freeform 4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5">
                <a:extLst>
                  <a:ext uri="{28A0092B-C50C-407E-A947-70E740481C1C}">
                    <a14:useLocalDpi xmlns:a14="http://schemas.microsoft.com/office/drawing/2010/main"/>
                  </a:ext>
                </a:extLst>
              </a:blip>
              <a:stretch>
                <a:fillRect l="223" r="223"/>
              </a:stretch>
            </a:blipFill>
          </p:spPr>
          <p:txBody>
            <a:bodyPr/>
            <a:lstStyle/>
            <a:p>
              <a:endParaRPr lang="en-US"/>
            </a:p>
          </p:txBody>
        </p:sp>
        <p:sp>
          <p:nvSpPr>
            <p:cNvPr id="41" name="Freeform 4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42" name="Group 42"/>
          <p:cNvGrpSpPr>
            <a:grpSpLocks noChangeAspect="1"/>
          </p:cNvGrpSpPr>
          <p:nvPr/>
        </p:nvGrpSpPr>
        <p:grpSpPr>
          <a:xfrm>
            <a:off x="13174824" y="2425748"/>
            <a:ext cx="2164419" cy="2155964"/>
            <a:chOff x="0" y="0"/>
            <a:chExt cx="6502400" cy="6477000"/>
          </a:xfrm>
        </p:grpSpPr>
        <p:sp>
          <p:nvSpPr>
            <p:cNvPr id="43" name="Freeform 43"/>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6">
                <a:extLst>
                  <a:ext uri="{28A0092B-C50C-407E-A947-70E740481C1C}">
                    <a14:useLocalDpi xmlns:a14="http://schemas.microsoft.com/office/drawing/2010/main"/>
                  </a:ext>
                </a:extLst>
              </a:blip>
              <a:stretch>
                <a:fillRect/>
              </a:stretch>
            </a:blipFill>
          </p:spPr>
          <p:txBody>
            <a:bodyPr/>
            <a:lstStyle/>
            <a:p>
              <a:endParaRPr lang="en-US"/>
            </a:p>
          </p:txBody>
        </p:sp>
        <p:sp>
          <p:nvSpPr>
            <p:cNvPr id="44" name="Freeform 44"/>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45" name="Group 45"/>
          <p:cNvGrpSpPr>
            <a:grpSpLocks noChangeAspect="1"/>
          </p:cNvGrpSpPr>
          <p:nvPr/>
        </p:nvGrpSpPr>
        <p:grpSpPr>
          <a:xfrm>
            <a:off x="13174824" y="7343846"/>
            <a:ext cx="2164419" cy="2155964"/>
            <a:chOff x="0" y="0"/>
            <a:chExt cx="6502400" cy="6477000"/>
          </a:xfrm>
        </p:grpSpPr>
        <p:sp>
          <p:nvSpPr>
            <p:cNvPr id="46" name="Freeform 4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4">
                <a:extLst>
                  <a:ext uri="{28A0092B-C50C-407E-A947-70E740481C1C}">
                    <a14:useLocalDpi xmlns:a14="http://schemas.microsoft.com/office/drawing/2010/main"/>
                  </a:ext>
                </a:extLst>
              </a:blip>
              <a:stretch>
                <a:fillRect/>
              </a:stretch>
            </a:blipFill>
          </p:spPr>
          <p:txBody>
            <a:bodyPr/>
            <a:lstStyle/>
            <a:p>
              <a:endParaRPr lang="en-US"/>
            </a:p>
          </p:txBody>
        </p:sp>
        <p:sp>
          <p:nvSpPr>
            <p:cNvPr id="47" name="Freeform 4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1E2759"/>
            </a:solidFill>
          </p:spPr>
          <p:txBody>
            <a:bodyPr/>
            <a:lstStyle/>
            <a:p>
              <a:endParaRPr lang="en-US"/>
            </a:p>
          </p:txBody>
        </p:sp>
      </p:grpSp>
      <p:grpSp>
        <p:nvGrpSpPr>
          <p:cNvPr id="48" name="Group 48"/>
          <p:cNvGrpSpPr/>
          <p:nvPr/>
        </p:nvGrpSpPr>
        <p:grpSpPr>
          <a:xfrm>
            <a:off x="12492291" y="428681"/>
            <a:ext cx="9534019" cy="1112295"/>
            <a:chOff x="0" y="0"/>
            <a:chExt cx="1876002" cy="218865"/>
          </a:xfrm>
        </p:grpSpPr>
        <p:sp>
          <p:nvSpPr>
            <p:cNvPr id="49" name="Freeform 49"/>
            <p:cNvSpPr/>
            <p:nvPr/>
          </p:nvSpPr>
          <p:spPr>
            <a:xfrm>
              <a:off x="0" y="0"/>
              <a:ext cx="1876002" cy="218865"/>
            </a:xfrm>
            <a:custGeom>
              <a:avLst/>
              <a:gdLst/>
              <a:ahLst/>
              <a:cxnLst/>
              <a:rect l="l" t="t" r="r" b="b"/>
              <a:pathLst>
                <a:path w="1876002" h="218865">
                  <a:moveTo>
                    <a:pt x="1672802" y="0"/>
                  </a:moveTo>
                  <a:lnTo>
                    <a:pt x="0" y="0"/>
                  </a:lnTo>
                  <a:lnTo>
                    <a:pt x="203200" y="218865"/>
                  </a:lnTo>
                  <a:lnTo>
                    <a:pt x="1876002" y="218865"/>
                  </a:lnTo>
                  <a:lnTo>
                    <a:pt x="1672802" y="0"/>
                  </a:lnTo>
                  <a:close/>
                </a:path>
              </a:pathLst>
            </a:custGeom>
            <a:solidFill>
              <a:srgbClr val="08AEDB"/>
            </a:solidFill>
            <a:ln cap="sq">
              <a:noFill/>
              <a:prstDash val="solid"/>
              <a:miter/>
            </a:ln>
          </p:spPr>
          <p:txBody>
            <a:bodyPr/>
            <a:lstStyle/>
            <a:p>
              <a:endParaRPr lang="en-US"/>
            </a:p>
          </p:txBody>
        </p:sp>
        <p:sp>
          <p:nvSpPr>
            <p:cNvPr id="50" name="TextBox 50"/>
            <p:cNvSpPr txBox="1"/>
            <p:nvPr/>
          </p:nvSpPr>
          <p:spPr>
            <a:xfrm>
              <a:off x="101600" y="-19050"/>
              <a:ext cx="1672802"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51" name="TextBox 51"/>
          <p:cNvSpPr txBox="1"/>
          <p:nvPr/>
        </p:nvSpPr>
        <p:spPr>
          <a:xfrm>
            <a:off x="2132353" y="4598857"/>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Dr. Kristyn White Davis</a:t>
            </a:r>
          </a:p>
          <a:p>
            <a:pPr algn="ctr">
              <a:lnSpc>
                <a:spcPts val="1260"/>
              </a:lnSpc>
            </a:pPr>
            <a:r>
              <a:rPr lang="en-US" sz="1200">
                <a:solidFill>
                  <a:srgbClr val="FFFFFF"/>
                </a:solidFill>
                <a:latin typeface="Proxima Nova 1"/>
                <a:ea typeface="Proxima Nova 1"/>
                <a:cs typeface="Proxima Nova 1"/>
                <a:sym typeface="Proxima Nova 1"/>
              </a:rPr>
              <a:t>Co-Chair</a:t>
            </a:r>
          </a:p>
        </p:txBody>
      </p:sp>
      <p:sp>
        <p:nvSpPr>
          <p:cNvPr id="52" name="TextBox 52"/>
          <p:cNvSpPr txBox="1"/>
          <p:nvPr/>
        </p:nvSpPr>
        <p:spPr>
          <a:xfrm>
            <a:off x="4915585" y="4600763"/>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Johnna Doyle, JD</a:t>
            </a:r>
          </a:p>
          <a:p>
            <a:pPr algn="ctr">
              <a:lnSpc>
                <a:spcPts val="1260"/>
              </a:lnSpc>
            </a:pPr>
            <a:r>
              <a:rPr lang="en-US" sz="1200">
                <a:solidFill>
                  <a:srgbClr val="FFFFFF"/>
                </a:solidFill>
                <a:latin typeface="Proxima Nova 1"/>
                <a:ea typeface="Proxima Nova 1"/>
                <a:cs typeface="Proxima Nova 1"/>
                <a:sym typeface="Proxima Nova 1"/>
              </a:rPr>
              <a:t>Co-Chair</a:t>
            </a:r>
          </a:p>
        </p:txBody>
      </p:sp>
      <p:sp>
        <p:nvSpPr>
          <p:cNvPr id="53" name="TextBox 53"/>
          <p:cNvSpPr txBox="1"/>
          <p:nvPr/>
        </p:nvSpPr>
        <p:spPr>
          <a:xfrm>
            <a:off x="7857513" y="4581713"/>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Dr. Lucie Menjivar</a:t>
            </a:r>
          </a:p>
          <a:p>
            <a:pPr algn="ctr">
              <a:lnSpc>
                <a:spcPts val="1260"/>
              </a:lnSpc>
            </a:pPr>
            <a:r>
              <a:rPr lang="en-US" sz="1200">
                <a:solidFill>
                  <a:srgbClr val="FFFFFF"/>
                </a:solidFill>
                <a:latin typeface="Proxima Nova 1"/>
                <a:ea typeface="Proxima Nova 1"/>
                <a:cs typeface="Proxima Nova 1"/>
                <a:sym typeface="Proxima Nova 1"/>
              </a:rPr>
              <a:t>Student Affairs</a:t>
            </a:r>
          </a:p>
        </p:txBody>
      </p:sp>
      <p:sp>
        <p:nvSpPr>
          <p:cNvPr id="54" name="TextBox 54"/>
          <p:cNvSpPr txBox="1"/>
          <p:nvPr/>
        </p:nvSpPr>
        <p:spPr>
          <a:xfrm>
            <a:off x="10772882" y="4600763"/>
            <a:ext cx="1945949" cy="4610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Dr. Jon Vasquez</a:t>
            </a:r>
          </a:p>
          <a:p>
            <a:pPr algn="ctr">
              <a:lnSpc>
                <a:spcPts val="1260"/>
              </a:lnSpc>
            </a:pPr>
            <a:r>
              <a:rPr lang="en-US" sz="1200">
                <a:solidFill>
                  <a:srgbClr val="FFFFFF"/>
                </a:solidFill>
                <a:latin typeface="Proxima Nova 1"/>
                <a:ea typeface="Proxima Nova 1"/>
                <a:cs typeface="Proxima Nova 1"/>
                <a:sym typeface="Proxima Nova 1"/>
              </a:rPr>
              <a:t>Research &amp; Sponsored Programs, TRiO</a:t>
            </a:r>
          </a:p>
        </p:txBody>
      </p:sp>
      <p:sp>
        <p:nvSpPr>
          <p:cNvPr id="55" name="TextBox 55"/>
          <p:cNvSpPr txBox="1"/>
          <p:nvPr/>
        </p:nvSpPr>
        <p:spPr>
          <a:xfrm>
            <a:off x="13284059" y="4600763"/>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Christopher Beltran</a:t>
            </a:r>
          </a:p>
          <a:p>
            <a:pPr algn="ctr">
              <a:lnSpc>
                <a:spcPts val="1260"/>
              </a:lnSpc>
            </a:pPr>
            <a:r>
              <a:rPr lang="en-US" sz="1200">
                <a:solidFill>
                  <a:srgbClr val="FFFFFF"/>
                </a:solidFill>
                <a:latin typeface="Proxima Nova 1"/>
                <a:ea typeface="Proxima Nova 1"/>
                <a:cs typeface="Proxima Nova 1"/>
                <a:sym typeface="Proxima Nova 1"/>
              </a:rPr>
              <a:t>HSI Funding &amp; Initiatives</a:t>
            </a:r>
          </a:p>
        </p:txBody>
      </p:sp>
      <p:sp>
        <p:nvSpPr>
          <p:cNvPr id="56" name="TextBox 56"/>
          <p:cNvSpPr txBox="1"/>
          <p:nvPr/>
        </p:nvSpPr>
        <p:spPr>
          <a:xfrm>
            <a:off x="3162304" y="7084387"/>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Gena Alfonso</a:t>
            </a:r>
          </a:p>
          <a:p>
            <a:pPr algn="ctr">
              <a:lnSpc>
                <a:spcPts val="1260"/>
              </a:lnSpc>
            </a:pPr>
            <a:r>
              <a:rPr lang="en-US" sz="1200">
                <a:solidFill>
                  <a:srgbClr val="FFFFFF"/>
                </a:solidFill>
                <a:latin typeface="Proxima Nova 1"/>
                <a:ea typeface="Proxima Nova 1"/>
                <a:cs typeface="Proxima Nova 1"/>
                <a:sym typeface="Proxima Nova 1"/>
              </a:rPr>
              <a:t>Communications/PIO</a:t>
            </a:r>
          </a:p>
        </p:txBody>
      </p:sp>
      <p:sp>
        <p:nvSpPr>
          <p:cNvPr id="57" name="TextBox 57"/>
          <p:cNvSpPr txBox="1"/>
          <p:nvPr/>
        </p:nvSpPr>
        <p:spPr>
          <a:xfrm>
            <a:off x="6199913" y="7103437"/>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Jenna Fall</a:t>
            </a:r>
          </a:p>
          <a:p>
            <a:pPr algn="ctr">
              <a:lnSpc>
                <a:spcPts val="1260"/>
              </a:lnSpc>
            </a:pPr>
            <a:r>
              <a:rPr lang="en-US" sz="1200">
                <a:solidFill>
                  <a:srgbClr val="FFFFFF"/>
                </a:solidFill>
                <a:latin typeface="Proxima Nova 1"/>
                <a:ea typeface="Proxima Nova 1"/>
                <a:cs typeface="Proxima Nova 1"/>
                <a:sym typeface="Proxima Nova 1"/>
              </a:rPr>
              <a:t>Athletics</a:t>
            </a:r>
          </a:p>
        </p:txBody>
      </p:sp>
      <p:sp>
        <p:nvSpPr>
          <p:cNvPr id="58" name="TextBox 58"/>
          <p:cNvSpPr txBox="1"/>
          <p:nvPr/>
        </p:nvSpPr>
        <p:spPr>
          <a:xfrm>
            <a:off x="9169778" y="7103437"/>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Dr. Rick Kreminski</a:t>
            </a:r>
          </a:p>
          <a:p>
            <a:pPr algn="ctr">
              <a:lnSpc>
                <a:spcPts val="1260"/>
              </a:lnSpc>
            </a:pPr>
            <a:r>
              <a:rPr lang="en-US" sz="1200">
                <a:solidFill>
                  <a:srgbClr val="FFFFFF"/>
                </a:solidFill>
                <a:latin typeface="Proxima Nova 1"/>
                <a:ea typeface="Proxima Nova 1"/>
                <a:cs typeface="Proxima Nova 1"/>
                <a:sym typeface="Proxima Nova 1"/>
              </a:rPr>
              <a:t>Academics &amp; Faculty</a:t>
            </a:r>
          </a:p>
        </p:txBody>
      </p:sp>
      <p:sp>
        <p:nvSpPr>
          <p:cNvPr id="59" name="TextBox 59"/>
          <p:cNvSpPr txBox="1"/>
          <p:nvPr/>
        </p:nvSpPr>
        <p:spPr>
          <a:xfrm>
            <a:off x="11993507" y="7103437"/>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Dr. Steven Liebel</a:t>
            </a:r>
          </a:p>
          <a:p>
            <a:pPr algn="ctr">
              <a:lnSpc>
                <a:spcPts val="1260"/>
              </a:lnSpc>
            </a:pPr>
            <a:r>
              <a:rPr lang="en-US" sz="1200">
                <a:solidFill>
                  <a:srgbClr val="FFFFFF"/>
                </a:solidFill>
                <a:latin typeface="Proxima Nova 1"/>
                <a:ea typeface="Proxima Nova 1"/>
                <a:cs typeface="Proxima Nova 1"/>
                <a:sym typeface="Proxima Nova 1"/>
              </a:rPr>
              <a:t>Academics &amp; Faculty</a:t>
            </a:r>
          </a:p>
        </p:txBody>
      </p:sp>
      <p:sp>
        <p:nvSpPr>
          <p:cNvPr id="60" name="TextBox 60"/>
          <p:cNvSpPr txBox="1"/>
          <p:nvPr/>
        </p:nvSpPr>
        <p:spPr>
          <a:xfrm>
            <a:off x="2308262" y="9518860"/>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Shelby Serena</a:t>
            </a:r>
          </a:p>
          <a:p>
            <a:pPr algn="ctr">
              <a:lnSpc>
                <a:spcPts val="1260"/>
              </a:lnSpc>
            </a:pPr>
            <a:r>
              <a:rPr lang="en-US" sz="1200">
                <a:solidFill>
                  <a:srgbClr val="FFFFFF"/>
                </a:solidFill>
                <a:latin typeface="Proxima Nova 1"/>
                <a:ea typeface="Proxima Nova 1"/>
                <a:cs typeface="Proxima Nova 1"/>
                <a:sym typeface="Proxima Nova 1"/>
              </a:rPr>
              <a:t>Institutional Equity</a:t>
            </a:r>
          </a:p>
        </p:txBody>
      </p:sp>
      <p:sp>
        <p:nvSpPr>
          <p:cNvPr id="61" name="TextBox 61"/>
          <p:cNvSpPr txBox="1"/>
          <p:nvPr/>
        </p:nvSpPr>
        <p:spPr>
          <a:xfrm>
            <a:off x="5055496" y="9537910"/>
            <a:ext cx="1945949"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Trisha Macias</a:t>
            </a:r>
          </a:p>
          <a:p>
            <a:pPr algn="ctr">
              <a:lnSpc>
                <a:spcPts val="1260"/>
              </a:lnSpc>
            </a:pPr>
            <a:r>
              <a:rPr lang="en-US" sz="1200">
                <a:solidFill>
                  <a:srgbClr val="FFFFFF"/>
                </a:solidFill>
                <a:latin typeface="Proxima Nova 1"/>
                <a:ea typeface="Proxima Nova 1"/>
                <a:cs typeface="Proxima Nova 1"/>
                <a:sym typeface="Proxima Nova 1"/>
              </a:rPr>
              <a:t>Extended Studies</a:t>
            </a:r>
          </a:p>
        </p:txBody>
      </p:sp>
      <p:sp>
        <p:nvSpPr>
          <p:cNvPr id="62" name="TextBox 62"/>
          <p:cNvSpPr txBox="1"/>
          <p:nvPr/>
        </p:nvSpPr>
        <p:spPr>
          <a:xfrm>
            <a:off x="7592097" y="9537910"/>
            <a:ext cx="2258311"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Christopher Fendrich</a:t>
            </a:r>
          </a:p>
          <a:p>
            <a:pPr algn="ctr">
              <a:lnSpc>
                <a:spcPts val="1260"/>
              </a:lnSpc>
            </a:pPr>
            <a:r>
              <a:rPr lang="en-US" sz="1200">
                <a:solidFill>
                  <a:srgbClr val="FFFFFF"/>
                </a:solidFill>
                <a:latin typeface="Proxima Nova 1"/>
                <a:ea typeface="Proxima Nova 1"/>
                <a:cs typeface="Proxima Nova 1"/>
                <a:sym typeface="Proxima Nova 1"/>
              </a:rPr>
              <a:t>Office of Financial Management</a:t>
            </a:r>
          </a:p>
        </p:txBody>
      </p:sp>
      <p:sp>
        <p:nvSpPr>
          <p:cNvPr id="63" name="TextBox 63"/>
          <p:cNvSpPr txBox="1"/>
          <p:nvPr/>
        </p:nvSpPr>
        <p:spPr>
          <a:xfrm>
            <a:off x="10460521" y="9537910"/>
            <a:ext cx="2258311"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Monica Hardwick</a:t>
            </a:r>
          </a:p>
          <a:p>
            <a:pPr algn="ctr">
              <a:lnSpc>
                <a:spcPts val="1260"/>
              </a:lnSpc>
            </a:pPr>
            <a:r>
              <a:rPr lang="en-US" sz="1200">
                <a:solidFill>
                  <a:srgbClr val="FFFFFF"/>
                </a:solidFill>
                <a:latin typeface="Proxima Nova 1"/>
                <a:ea typeface="Proxima Nova 1"/>
                <a:cs typeface="Proxima Nova 1"/>
                <a:sym typeface="Proxima Nova 1"/>
              </a:rPr>
              <a:t>Student Financial Services</a:t>
            </a:r>
          </a:p>
        </p:txBody>
      </p:sp>
      <p:sp>
        <p:nvSpPr>
          <p:cNvPr id="64" name="TextBox 64"/>
          <p:cNvSpPr txBox="1"/>
          <p:nvPr/>
        </p:nvSpPr>
        <p:spPr>
          <a:xfrm>
            <a:off x="13127878" y="9556960"/>
            <a:ext cx="2258311" cy="308610"/>
          </a:xfrm>
          <a:prstGeom prst="rect">
            <a:avLst/>
          </a:prstGeom>
        </p:spPr>
        <p:txBody>
          <a:bodyPr lIns="0" tIns="0" rIns="0" bIns="0" rtlCol="0" anchor="t">
            <a:spAutoFit/>
          </a:bodyPr>
          <a:lstStyle/>
          <a:p>
            <a:pPr algn="ctr">
              <a:lnSpc>
                <a:spcPts val="1260"/>
              </a:lnSpc>
            </a:pPr>
            <a:r>
              <a:rPr lang="en-US" sz="1200">
                <a:solidFill>
                  <a:srgbClr val="FFFFFF"/>
                </a:solidFill>
                <a:latin typeface="Proxima Nova 1"/>
                <a:ea typeface="Proxima Nova 1"/>
                <a:cs typeface="Proxima Nova 1"/>
                <a:sym typeface="Proxima Nova 1"/>
              </a:rPr>
              <a:t>Jennifer Martin-White</a:t>
            </a:r>
          </a:p>
          <a:p>
            <a:pPr algn="ctr">
              <a:lnSpc>
                <a:spcPts val="1260"/>
              </a:lnSpc>
            </a:pPr>
            <a:r>
              <a:rPr lang="en-US" sz="1200">
                <a:solidFill>
                  <a:srgbClr val="FFFFFF"/>
                </a:solidFill>
                <a:latin typeface="Proxima Nova 1"/>
                <a:ea typeface="Proxima Nova 1"/>
                <a:cs typeface="Proxima Nova 1"/>
                <a:sym typeface="Proxima Nova 1"/>
              </a:rPr>
              <a:t>Human Resources</a:t>
            </a:r>
          </a:p>
        </p:txBody>
      </p:sp>
      <p:sp>
        <p:nvSpPr>
          <p:cNvPr id="65" name="TextBox 65"/>
          <p:cNvSpPr txBox="1"/>
          <p:nvPr/>
        </p:nvSpPr>
        <p:spPr>
          <a:xfrm>
            <a:off x="12366643" y="377382"/>
            <a:ext cx="6581126" cy="1188336"/>
          </a:xfrm>
          <a:prstGeom prst="rect">
            <a:avLst/>
          </a:prstGeom>
        </p:spPr>
        <p:txBody>
          <a:bodyPr lIns="0" tIns="0" rIns="0" bIns="0" rtlCol="0" anchor="t">
            <a:spAutoFit/>
          </a:bodyPr>
          <a:lstStyle/>
          <a:p>
            <a:pPr marL="0" lvl="0" indent="0" algn="ctr">
              <a:lnSpc>
                <a:spcPts val="9750"/>
              </a:lnSpc>
              <a:spcBef>
                <a:spcPct val="0"/>
              </a:spcBef>
            </a:pPr>
            <a:r>
              <a:rPr lang="en-US" sz="7065" spc="247">
                <a:solidFill>
                  <a:srgbClr val="FFFFFF"/>
                </a:solidFill>
                <a:latin typeface="Proxima Nova 1"/>
                <a:ea typeface="Proxima Nova 1"/>
                <a:cs typeface="Proxima Nova 1"/>
                <a:sym typeface="Proxima Nova 1"/>
              </a:rPr>
              <a:t>MEMBERS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0" y="0"/>
            <a:ext cx="18288000" cy="10457116"/>
            <a:chOff x="0" y="0"/>
            <a:chExt cx="4980839" cy="2754138"/>
          </a:xfrm>
        </p:grpSpPr>
        <p:sp>
          <p:nvSpPr>
            <p:cNvPr id="4" name="Freeform 4"/>
            <p:cNvSpPr/>
            <p:nvPr/>
          </p:nvSpPr>
          <p:spPr>
            <a:xfrm>
              <a:off x="0" y="0"/>
              <a:ext cx="4980839" cy="2754138"/>
            </a:xfrm>
            <a:custGeom>
              <a:avLst/>
              <a:gdLst/>
              <a:ahLst/>
              <a:cxnLst/>
              <a:rect l="l" t="t" r="r" b="b"/>
              <a:pathLst>
                <a:path w="4980839" h="2754138">
                  <a:moveTo>
                    <a:pt x="0" y="0"/>
                  </a:moveTo>
                  <a:lnTo>
                    <a:pt x="4980839" y="0"/>
                  </a:lnTo>
                  <a:lnTo>
                    <a:pt x="4980839" y="2754138"/>
                  </a:lnTo>
                  <a:lnTo>
                    <a:pt x="0" y="2754138"/>
                  </a:lnTo>
                  <a:close/>
                </a:path>
              </a:pathLst>
            </a:custGeom>
            <a:solidFill>
              <a:srgbClr val="1E2759">
                <a:alpha val="57647"/>
              </a:srgbClr>
            </a:solidFill>
          </p:spPr>
          <p:txBody>
            <a:bodyPr/>
            <a:lstStyle/>
            <a:p>
              <a:endParaRPr lang="en-US"/>
            </a:p>
          </p:txBody>
        </p:sp>
        <p:sp>
          <p:nvSpPr>
            <p:cNvPr id="5" name="TextBox 5"/>
            <p:cNvSpPr txBox="1"/>
            <p:nvPr/>
          </p:nvSpPr>
          <p:spPr>
            <a:xfrm>
              <a:off x="0" y="-19050"/>
              <a:ext cx="4980839" cy="2773188"/>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a:off x="3188034" y="7381821"/>
            <a:ext cx="3189627" cy="8229600"/>
            <a:chOff x="0" y="0"/>
            <a:chExt cx="840066" cy="2167467"/>
          </a:xfrm>
        </p:grpSpPr>
        <p:sp>
          <p:nvSpPr>
            <p:cNvPr id="7" name="Freeform 7"/>
            <p:cNvSpPr/>
            <p:nvPr/>
          </p:nvSpPr>
          <p:spPr>
            <a:xfrm>
              <a:off x="0" y="0"/>
              <a:ext cx="840066" cy="2167467"/>
            </a:xfrm>
            <a:custGeom>
              <a:avLst/>
              <a:gdLst/>
              <a:ahLst/>
              <a:cxnLst/>
              <a:rect l="l" t="t" r="r" b="b"/>
              <a:pathLst>
                <a:path w="840066" h="2167467">
                  <a:moveTo>
                    <a:pt x="60680" y="0"/>
                  </a:moveTo>
                  <a:lnTo>
                    <a:pt x="779386" y="0"/>
                  </a:lnTo>
                  <a:cubicBezTo>
                    <a:pt x="795479" y="0"/>
                    <a:pt x="810914" y="6393"/>
                    <a:pt x="822294" y="17773"/>
                  </a:cubicBezTo>
                  <a:cubicBezTo>
                    <a:pt x="833673" y="29153"/>
                    <a:pt x="840066" y="44587"/>
                    <a:pt x="840066" y="60680"/>
                  </a:cubicBezTo>
                  <a:lnTo>
                    <a:pt x="840066" y="2106786"/>
                  </a:lnTo>
                  <a:cubicBezTo>
                    <a:pt x="840066" y="2140299"/>
                    <a:pt x="812899" y="2167467"/>
                    <a:pt x="779386" y="2167467"/>
                  </a:cubicBezTo>
                  <a:lnTo>
                    <a:pt x="60680" y="2167467"/>
                  </a:lnTo>
                  <a:cubicBezTo>
                    <a:pt x="27168" y="2167467"/>
                    <a:pt x="0" y="2140299"/>
                    <a:pt x="0" y="2106786"/>
                  </a:cubicBezTo>
                  <a:lnTo>
                    <a:pt x="0" y="60680"/>
                  </a:lnTo>
                  <a:cubicBezTo>
                    <a:pt x="0" y="27168"/>
                    <a:pt x="27168" y="0"/>
                    <a:pt x="60680" y="0"/>
                  </a:cubicBezTo>
                  <a:close/>
                </a:path>
              </a:pathLst>
            </a:custGeom>
            <a:solidFill>
              <a:srgbClr val="FFFFFF">
                <a:alpha val="86667"/>
              </a:srgbClr>
            </a:solidFill>
            <a:ln cap="rnd">
              <a:noFill/>
              <a:prstDash val="solid"/>
              <a:round/>
            </a:ln>
          </p:spPr>
          <p:txBody>
            <a:bodyPr/>
            <a:lstStyle/>
            <a:p>
              <a:endParaRPr lang="en-US"/>
            </a:p>
          </p:txBody>
        </p:sp>
        <p:sp>
          <p:nvSpPr>
            <p:cNvPr id="8" name="TextBox 8"/>
            <p:cNvSpPr txBox="1"/>
            <p:nvPr/>
          </p:nvSpPr>
          <p:spPr>
            <a:xfrm>
              <a:off x="0" y="-19050"/>
              <a:ext cx="840066" cy="2186517"/>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6758288" y="6778475"/>
            <a:ext cx="3189627" cy="7564133"/>
            <a:chOff x="0" y="0"/>
            <a:chExt cx="840066" cy="1992200"/>
          </a:xfrm>
        </p:grpSpPr>
        <p:sp>
          <p:nvSpPr>
            <p:cNvPr id="10" name="Freeform 10"/>
            <p:cNvSpPr/>
            <p:nvPr/>
          </p:nvSpPr>
          <p:spPr>
            <a:xfrm>
              <a:off x="0" y="0"/>
              <a:ext cx="840066" cy="1992200"/>
            </a:xfrm>
            <a:custGeom>
              <a:avLst/>
              <a:gdLst/>
              <a:ahLst/>
              <a:cxnLst/>
              <a:rect l="l" t="t" r="r" b="b"/>
              <a:pathLst>
                <a:path w="840066" h="1992200">
                  <a:moveTo>
                    <a:pt x="60680" y="0"/>
                  </a:moveTo>
                  <a:lnTo>
                    <a:pt x="779386" y="0"/>
                  </a:lnTo>
                  <a:cubicBezTo>
                    <a:pt x="795479" y="0"/>
                    <a:pt x="810914" y="6393"/>
                    <a:pt x="822294" y="17773"/>
                  </a:cubicBezTo>
                  <a:cubicBezTo>
                    <a:pt x="833673" y="29153"/>
                    <a:pt x="840066" y="44587"/>
                    <a:pt x="840066" y="60680"/>
                  </a:cubicBezTo>
                  <a:lnTo>
                    <a:pt x="840066" y="1931519"/>
                  </a:lnTo>
                  <a:cubicBezTo>
                    <a:pt x="840066" y="1965032"/>
                    <a:pt x="812899" y="1992200"/>
                    <a:pt x="779386" y="1992200"/>
                  </a:cubicBezTo>
                  <a:lnTo>
                    <a:pt x="60680" y="1992200"/>
                  </a:lnTo>
                  <a:cubicBezTo>
                    <a:pt x="27168" y="1992200"/>
                    <a:pt x="0" y="1965032"/>
                    <a:pt x="0" y="1931519"/>
                  </a:cubicBezTo>
                  <a:lnTo>
                    <a:pt x="0" y="60680"/>
                  </a:lnTo>
                  <a:cubicBezTo>
                    <a:pt x="0" y="27168"/>
                    <a:pt x="27168" y="0"/>
                    <a:pt x="60680" y="0"/>
                  </a:cubicBezTo>
                  <a:close/>
                </a:path>
              </a:pathLst>
            </a:custGeom>
            <a:solidFill>
              <a:srgbClr val="FFFFFF">
                <a:alpha val="86667"/>
              </a:srgbClr>
            </a:solidFill>
            <a:ln cap="rnd">
              <a:noFill/>
              <a:prstDash val="solid"/>
              <a:round/>
            </a:ln>
          </p:spPr>
          <p:txBody>
            <a:bodyPr/>
            <a:lstStyle/>
            <a:p>
              <a:endParaRPr lang="en-US"/>
            </a:p>
          </p:txBody>
        </p:sp>
        <p:sp>
          <p:nvSpPr>
            <p:cNvPr id="11" name="TextBox 11"/>
            <p:cNvSpPr txBox="1"/>
            <p:nvPr/>
          </p:nvSpPr>
          <p:spPr>
            <a:xfrm>
              <a:off x="0" y="-19050"/>
              <a:ext cx="840066" cy="20112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1646045" y="1201904"/>
            <a:ext cx="10045823" cy="4288387"/>
            <a:chOff x="0" y="0"/>
            <a:chExt cx="2645813" cy="1129452"/>
          </a:xfrm>
        </p:grpSpPr>
        <p:sp>
          <p:nvSpPr>
            <p:cNvPr id="13" name="Freeform 13"/>
            <p:cNvSpPr/>
            <p:nvPr/>
          </p:nvSpPr>
          <p:spPr>
            <a:xfrm>
              <a:off x="0" y="0"/>
              <a:ext cx="2645813" cy="1129452"/>
            </a:xfrm>
            <a:custGeom>
              <a:avLst/>
              <a:gdLst/>
              <a:ahLst/>
              <a:cxnLst/>
              <a:rect l="l" t="t" r="r" b="b"/>
              <a:pathLst>
                <a:path w="2645813" h="1129452">
                  <a:moveTo>
                    <a:pt x="19267" y="0"/>
                  </a:moveTo>
                  <a:lnTo>
                    <a:pt x="2626547" y="0"/>
                  </a:lnTo>
                  <a:cubicBezTo>
                    <a:pt x="2637187" y="0"/>
                    <a:pt x="2645813" y="8626"/>
                    <a:pt x="2645813" y="19267"/>
                  </a:cubicBezTo>
                  <a:lnTo>
                    <a:pt x="2645813" y="1110185"/>
                  </a:lnTo>
                  <a:cubicBezTo>
                    <a:pt x="2645813" y="1120826"/>
                    <a:pt x="2637187" y="1129452"/>
                    <a:pt x="2626547" y="1129452"/>
                  </a:cubicBezTo>
                  <a:lnTo>
                    <a:pt x="19267" y="1129452"/>
                  </a:lnTo>
                  <a:cubicBezTo>
                    <a:pt x="8626" y="1129452"/>
                    <a:pt x="0" y="1120826"/>
                    <a:pt x="0" y="1110185"/>
                  </a:cubicBezTo>
                  <a:lnTo>
                    <a:pt x="0" y="19267"/>
                  </a:lnTo>
                  <a:cubicBezTo>
                    <a:pt x="0" y="8626"/>
                    <a:pt x="8626" y="0"/>
                    <a:pt x="19267" y="0"/>
                  </a:cubicBezTo>
                  <a:close/>
                </a:path>
              </a:pathLst>
            </a:custGeom>
            <a:solidFill>
              <a:srgbClr val="FFFFFF">
                <a:alpha val="86667"/>
              </a:srgbClr>
            </a:solidFill>
          </p:spPr>
          <p:txBody>
            <a:bodyPr/>
            <a:lstStyle/>
            <a:p>
              <a:endParaRPr lang="en-US"/>
            </a:p>
          </p:txBody>
        </p:sp>
        <p:sp>
          <p:nvSpPr>
            <p:cNvPr id="14" name="TextBox 14"/>
            <p:cNvSpPr txBox="1"/>
            <p:nvPr/>
          </p:nvSpPr>
          <p:spPr>
            <a:xfrm>
              <a:off x="0" y="-19050"/>
              <a:ext cx="2645813" cy="1148502"/>
            </a:xfrm>
            <a:prstGeom prst="rect">
              <a:avLst/>
            </a:prstGeom>
          </p:spPr>
          <p:txBody>
            <a:bodyPr lIns="50800" tIns="50800" rIns="50800" bIns="50800" rtlCol="0" anchor="ctr"/>
            <a:lstStyle/>
            <a:p>
              <a:pPr algn="ctr">
                <a:lnSpc>
                  <a:spcPts val="2859"/>
                </a:lnSpc>
              </a:pPr>
              <a:endParaRPr/>
            </a:p>
          </p:txBody>
        </p:sp>
      </p:grpSp>
      <p:sp>
        <p:nvSpPr>
          <p:cNvPr id="15" name="TextBox 15"/>
          <p:cNvSpPr txBox="1"/>
          <p:nvPr/>
        </p:nvSpPr>
        <p:spPr>
          <a:xfrm>
            <a:off x="2094765" y="2382242"/>
            <a:ext cx="8836840" cy="2706600"/>
          </a:xfrm>
          <a:prstGeom prst="rect">
            <a:avLst/>
          </a:prstGeom>
        </p:spPr>
        <p:txBody>
          <a:bodyPr lIns="0" tIns="0" rIns="0" bIns="0" rtlCol="0" anchor="t">
            <a:spAutoFit/>
          </a:bodyPr>
          <a:lstStyle/>
          <a:p>
            <a:pPr algn="l">
              <a:lnSpc>
                <a:spcPts val="3050"/>
              </a:lnSpc>
            </a:pPr>
            <a:r>
              <a:rPr lang="en-US" sz="2210" spc="216">
                <a:solidFill>
                  <a:srgbClr val="040506"/>
                </a:solidFill>
                <a:latin typeface="Industry 2"/>
                <a:ea typeface="Industry 2"/>
                <a:cs typeface="Industry 2"/>
                <a:sym typeface="Industry 2"/>
              </a:rPr>
              <a:t>The Executive and Legislative Review Task Force brings together campus leaders to analyze federal changes and guide strategic, mission-aligned responses. Members represent key areas including legal, enrollment, finance, faculty, communications, student support, athletics, human resources, research &amp; sponsored programs,and HSI initiatives.</a:t>
            </a:r>
          </a:p>
        </p:txBody>
      </p:sp>
      <p:sp>
        <p:nvSpPr>
          <p:cNvPr id="16" name="TextBox 16"/>
          <p:cNvSpPr txBox="1"/>
          <p:nvPr/>
        </p:nvSpPr>
        <p:spPr>
          <a:xfrm rot="-5400000">
            <a:off x="4183940" y="7678651"/>
            <a:ext cx="3781570" cy="840999"/>
          </a:xfrm>
          <a:prstGeom prst="rect">
            <a:avLst/>
          </a:prstGeom>
        </p:spPr>
        <p:txBody>
          <a:bodyPr lIns="0" tIns="0" rIns="0" bIns="0" rtlCol="0" anchor="t">
            <a:spAutoFit/>
          </a:bodyPr>
          <a:lstStyle/>
          <a:p>
            <a:pPr algn="l">
              <a:lnSpc>
                <a:spcPts val="7166"/>
              </a:lnSpc>
            </a:pPr>
            <a:r>
              <a:rPr lang="en-US" sz="5192" b="1" spc="72" dirty="0">
                <a:solidFill>
                  <a:srgbClr val="D90000"/>
                </a:solidFill>
                <a:latin typeface="Proxima Nova 1"/>
                <a:ea typeface="Proxima Nova 1"/>
                <a:cs typeface="Proxima Nova 1"/>
                <a:sym typeface="Proxima Nova 1"/>
              </a:rPr>
              <a:t>REVIEW</a:t>
            </a:r>
          </a:p>
        </p:txBody>
      </p:sp>
      <p:sp>
        <p:nvSpPr>
          <p:cNvPr id="17" name="TextBox 17"/>
          <p:cNvSpPr txBox="1"/>
          <p:nvPr/>
        </p:nvSpPr>
        <p:spPr>
          <a:xfrm>
            <a:off x="2051520" y="1200650"/>
            <a:ext cx="7896395" cy="1317668"/>
          </a:xfrm>
          <a:prstGeom prst="rect">
            <a:avLst/>
          </a:prstGeom>
        </p:spPr>
        <p:txBody>
          <a:bodyPr lIns="0" tIns="0" rIns="0" bIns="0" rtlCol="0" anchor="t">
            <a:spAutoFit/>
          </a:bodyPr>
          <a:lstStyle/>
          <a:p>
            <a:pPr algn="ctr">
              <a:lnSpc>
                <a:spcPts val="11300"/>
              </a:lnSpc>
            </a:pPr>
            <a:r>
              <a:rPr lang="en-US" sz="8072" b="1" dirty="0">
                <a:solidFill>
                  <a:srgbClr val="D90000"/>
                </a:solidFill>
                <a:latin typeface="Proxima Nova 1"/>
                <a:ea typeface="Proxima Nova 1"/>
                <a:cs typeface="Proxima Nova 1"/>
                <a:sym typeface="Proxima Nova 1"/>
              </a:rPr>
              <a:t>EO TASK FORCE</a:t>
            </a:r>
          </a:p>
        </p:txBody>
      </p:sp>
      <p:sp>
        <p:nvSpPr>
          <p:cNvPr id="18" name="TextBox 18"/>
          <p:cNvSpPr txBox="1"/>
          <p:nvPr/>
        </p:nvSpPr>
        <p:spPr>
          <a:xfrm>
            <a:off x="3284062" y="7792978"/>
            <a:ext cx="2289160" cy="1526315"/>
          </a:xfrm>
          <a:prstGeom prst="rect">
            <a:avLst/>
          </a:prstGeom>
        </p:spPr>
        <p:txBody>
          <a:bodyPr wrap="square" lIns="0" tIns="0" rIns="0" bIns="0" rtlCol="0" anchor="t">
            <a:spAutoFit/>
          </a:bodyPr>
          <a:lstStyle/>
          <a:p>
            <a:pPr marL="0" lvl="0" indent="0" algn="l">
              <a:lnSpc>
                <a:spcPts val="2360"/>
              </a:lnSpc>
              <a:spcBef>
                <a:spcPct val="0"/>
              </a:spcBef>
            </a:pPr>
            <a:r>
              <a:rPr lang="en-US" sz="1710" spc="167" dirty="0">
                <a:solidFill>
                  <a:srgbClr val="1E2759"/>
                </a:solidFill>
                <a:latin typeface="Proxima Nova 1"/>
                <a:ea typeface="Proxima Nova 1"/>
                <a:cs typeface="Proxima Nova 1"/>
                <a:sym typeface="Proxima Nova 1"/>
              </a:rPr>
              <a:t>Review federal executive orders and legislation relevant to higher education.</a:t>
            </a:r>
          </a:p>
        </p:txBody>
      </p:sp>
      <p:sp>
        <p:nvSpPr>
          <p:cNvPr id="19" name="TextBox 19"/>
          <p:cNvSpPr txBox="1"/>
          <p:nvPr/>
        </p:nvSpPr>
        <p:spPr>
          <a:xfrm rot="-5400000">
            <a:off x="7711900" y="7563382"/>
            <a:ext cx="3853541" cy="853439"/>
          </a:xfrm>
          <a:prstGeom prst="rect">
            <a:avLst/>
          </a:prstGeom>
        </p:spPr>
        <p:txBody>
          <a:bodyPr lIns="0" tIns="0" rIns="0" bIns="0" rtlCol="0" anchor="t">
            <a:spAutoFit/>
          </a:bodyPr>
          <a:lstStyle/>
          <a:p>
            <a:pPr algn="l">
              <a:lnSpc>
                <a:spcPts val="7302"/>
              </a:lnSpc>
            </a:pPr>
            <a:r>
              <a:rPr lang="en-US" sz="5291" b="1" spc="74" dirty="0">
                <a:solidFill>
                  <a:srgbClr val="D90000"/>
                </a:solidFill>
                <a:latin typeface="Proxima Nova 1"/>
                <a:ea typeface="Proxima Nova 1"/>
                <a:cs typeface="Proxima Nova 1"/>
                <a:sym typeface="Proxima Nova 1"/>
              </a:rPr>
              <a:t>IDENTIFY</a:t>
            </a:r>
          </a:p>
        </p:txBody>
      </p:sp>
      <p:sp>
        <p:nvSpPr>
          <p:cNvPr id="20" name="TextBox 20"/>
          <p:cNvSpPr txBox="1"/>
          <p:nvPr/>
        </p:nvSpPr>
        <p:spPr>
          <a:xfrm>
            <a:off x="6864910" y="7466239"/>
            <a:ext cx="2347042" cy="1834092"/>
          </a:xfrm>
          <a:prstGeom prst="rect">
            <a:avLst/>
          </a:prstGeom>
        </p:spPr>
        <p:txBody>
          <a:bodyPr wrap="square" lIns="0" tIns="0" rIns="0" bIns="0" rtlCol="0" anchor="t">
            <a:spAutoFit/>
          </a:bodyPr>
          <a:lstStyle/>
          <a:p>
            <a:pPr marL="0" lvl="0" indent="0" algn="l">
              <a:lnSpc>
                <a:spcPts val="2360"/>
              </a:lnSpc>
              <a:spcBef>
                <a:spcPct val="0"/>
              </a:spcBef>
            </a:pPr>
            <a:r>
              <a:rPr lang="en-US" sz="1710" spc="167" dirty="0">
                <a:solidFill>
                  <a:srgbClr val="1E2759"/>
                </a:solidFill>
                <a:latin typeface="Proxima Nova 1"/>
                <a:ea typeface="Proxima Nova 1"/>
                <a:cs typeface="Proxima Nova 1"/>
                <a:sym typeface="Proxima Nova 1"/>
              </a:rPr>
              <a:t>Identify specific campus departments, programs, and initiatives that may be impacted.</a:t>
            </a:r>
          </a:p>
        </p:txBody>
      </p:sp>
      <p:grpSp>
        <p:nvGrpSpPr>
          <p:cNvPr id="21" name="Group 21"/>
          <p:cNvGrpSpPr/>
          <p:nvPr/>
        </p:nvGrpSpPr>
        <p:grpSpPr>
          <a:xfrm>
            <a:off x="10345170" y="6338604"/>
            <a:ext cx="3189627" cy="7564133"/>
            <a:chOff x="0" y="0"/>
            <a:chExt cx="840066" cy="1992200"/>
          </a:xfrm>
        </p:grpSpPr>
        <p:sp>
          <p:nvSpPr>
            <p:cNvPr id="22" name="Freeform 22"/>
            <p:cNvSpPr/>
            <p:nvPr/>
          </p:nvSpPr>
          <p:spPr>
            <a:xfrm>
              <a:off x="0" y="0"/>
              <a:ext cx="840066" cy="1992200"/>
            </a:xfrm>
            <a:custGeom>
              <a:avLst/>
              <a:gdLst/>
              <a:ahLst/>
              <a:cxnLst/>
              <a:rect l="l" t="t" r="r" b="b"/>
              <a:pathLst>
                <a:path w="840066" h="1992200">
                  <a:moveTo>
                    <a:pt x="60680" y="0"/>
                  </a:moveTo>
                  <a:lnTo>
                    <a:pt x="779386" y="0"/>
                  </a:lnTo>
                  <a:cubicBezTo>
                    <a:pt x="795479" y="0"/>
                    <a:pt x="810914" y="6393"/>
                    <a:pt x="822294" y="17773"/>
                  </a:cubicBezTo>
                  <a:cubicBezTo>
                    <a:pt x="833673" y="29153"/>
                    <a:pt x="840066" y="44587"/>
                    <a:pt x="840066" y="60680"/>
                  </a:cubicBezTo>
                  <a:lnTo>
                    <a:pt x="840066" y="1931519"/>
                  </a:lnTo>
                  <a:cubicBezTo>
                    <a:pt x="840066" y="1965032"/>
                    <a:pt x="812899" y="1992200"/>
                    <a:pt x="779386" y="1992200"/>
                  </a:cubicBezTo>
                  <a:lnTo>
                    <a:pt x="60680" y="1992200"/>
                  </a:lnTo>
                  <a:cubicBezTo>
                    <a:pt x="27168" y="1992200"/>
                    <a:pt x="0" y="1965032"/>
                    <a:pt x="0" y="1931519"/>
                  </a:cubicBezTo>
                  <a:lnTo>
                    <a:pt x="0" y="60680"/>
                  </a:lnTo>
                  <a:cubicBezTo>
                    <a:pt x="0" y="27168"/>
                    <a:pt x="27168" y="0"/>
                    <a:pt x="60680" y="0"/>
                  </a:cubicBezTo>
                  <a:close/>
                </a:path>
              </a:pathLst>
            </a:custGeom>
            <a:solidFill>
              <a:srgbClr val="FFFFFF">
                <a:alpha val="86667"/>
              </a:srgbClr>
            </a:solidFill>
            <a:ln cap="rnd">
              <a:noFill/>
              <a:prstDash val="solid"/>
              <a:round/>
            </a:ln>
          </p:spPr>
          <p:txBody>
            <a:bodyPr/>
            <a:lstStyle/>
            <a:p>
              <a:endParaRPr lang="en-US"/>
            </a:p>
          </p:txBody>
        </p:sp>
        <p:sp>
          <p:nvSpPr>
            <p:cNvPr id="23" name="TextBox 23"/>
            <p:cNvSpPr txBox="1"/>
            <p:nvPr/>
          </p:nvSpPr>
          <p:spPr>
            <a:xfrm>
              <a:off x="0" y="-19050"/>
              <a:ext cx="840066" cy="20112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4" name="TextBox 24"/>
          <p:cNvSpPr txBox="1"/>
          <p:nvPr/>
        </p:nvSpPr>
        <p:spPr>
          <a:xfrm rot="-5400000">
            <a:off x="11288135" y="6602613"/>
            <a:ext cx="3853541" cy="853439"/>
          </a:xfrm>
          <a:prstGeom prst="rect">
            <a:avLst/>
          </a:prstGeom>
        </p:spPr>
        <p:txBody>
          <a:bodyPr lIns="0" tIns="0" rIns="0" bIns="0" rtlCol="0" anchor="t">
            <a:spAutoFit/>
          </a:bodyPr>
          <a:lstStyle/>
          <a:p>
            <a:pPr algn="l">
              <a:lnSpc>
                <a:spcPts val="7302"/>
              </a:lnSpc>
            </a:pPr>
            <a:r>
              <a:rPr lang="en-US" sz="5291" b="1" spc="74" dirty="0">
                <a:solidFill>
                  <a:srgbClr val="D90000"/>
                </a:solidFill>
                <a:latin typeface="Proxima Nova 1"/>
                <a:ea typeface="Proxima Nova 1"/>
                <a:cs typeface="Proxima Nova 1"/>
                <a:sym typeface="Proxima Nova 1"/>
              </a:rPr>
              <a:t>ASSESS</a:t>
            </a:r>
          </a:p>
        </p:txBody>
      </p:sp>
      <p:sp>
        <p:nvSpPr>
          <p:cNvPr id="25" name="TextBox 25"/>
          <p:cNvSpPr txBox="1"/>
          <p:nvPr/>
        </p:nvSpPr>
        <p:spPr>
          <a:xfrm>
            <a:off x="10575196" y="7101655"/>
            <a:ext cx="2153043" cy="1526315"/>
          </a:xfrm>
          <a:prstGeom prst="rect">
            <a:avLst/>
          </a:prstGeom>
        </p:spPr>
        <p:txBody>
          <a:bodyPr wrap="square" lIns="0" tIns="0" rIns="0" bIns="0" rtlCol="0" anchor="t">
            <a:spAutoFit/>
          </a:bodyPr>
          <a:lstStyle/>
          <a:p>
            <a:pPr marL="0" lvl="0" indent="0" algn="l">
              <a:lnSpc>
                <a:spcPts val="2360"/>
              </a:lnSpc>
              <a:spcBef>
                <a:spcPct val="0"/>
              </a:spcBef>
            </a:pPr>
            <a:r>
              <a:rPr lang="en-US" sz="1710" spc="167" dirty="0">
                <a:solidFill>
                  <a:srgbClr val="1E2759"/>
                </a:solidFill>
                <a:latin typeface="Proxima Nova 1"/>
                <a:ea typeface="Proxima Nova 1"/>
                <a:cs typeface="Proxima Nova 1"/>
                <a:sym typeface="Proxima Nova 1"/>
              </a:rPr>
              <a:t>Assess potential academic, operational, and financial impact of federal policies.</a:t>
            </a:r>
          </a:p>
        </p:txBody>
      </p:sp>
      <p:grpSp>
        <p:nvGrpSpPr>
          <p:cNvPr id="26" name="Group 26"/>
          <p:cNvGrpSpPr/>
          <p:nvPr/>
        </p:nvGrpSpPr>
        <p:grpSpPr>
          <a:xfrm>
            <a:off x="13913306" y="5568043"/>
            <a:ext cx="3189627" cy="8112768"/>
            <a:chOff x="0" y="0"/>
            <a:chExt cx="840066" cy="2136696"/>
          </a:xfrm>
        </p:grpSpPr>
        <p:sp>
          <p:nvSpPr>
            <p:cNvPr id="27" name="Freeform 27"/>
            <p:cNvSpPr/>
            <p:nvPr/>
          </p:nvSpPr>
          <p:spPr>
            <a:xfrm>
              <a:off x="0" y="0"/>
              <a:ext cx="840066" cy="2136696"/>
            </a:xfrm>
            <a:custGeom>
              <a:avLst/>
              <a:gdLst/>
              <a:ahLst/>
              <a:cxnLst/>
              <a:rect l="l" t="t" r="r" b="b"/>
              <a:pathLst>
                <a:path w="840066" h="2136696">
                  <a:moveTo>
                    <a:pt x="60680" y="0"/>
                  </a:moveTo>
                  <a:lnTo>
                    <a:pt x="779386" y="0"/>
                  </a:lnTo>
                  <a:cubicBezTo>
                    <a:pt x="795479" y="0"/>
                    <a:pt x="810914" y="6393"/>
                    <a:pt x="822294" y="17773"/>
                  </a:cubicBezTo>
                  <a:cubicBezTo>
                    <a:pt x="833673" y="29153"/>
                    <a:pt x="840066" y="44587"/>
                    <a:pt x="840066" y="60680"/>
                  </a:cubicBezTo>
                  <a:lnTo>
                    <a:pt x="840066" y="2076016"/>
                  </a:lnTo>
                  <a:cubicBezTo>
                    <a:pt x="840066" y="2109529"/>
                    <a:pt x="812899" y="2136696"/>
                    <a:pt x="779386" y="2136696"/>
                  </a:cubicBezTo>
                  <a:lnTo>
                    <a:pt x="60680" y="2136696"/>
                  </a:lnTo>
                  <a:cubicBezTo>
                    <a:pt x="27168" y="2136696"/>
                    <a:pt x="0" y="2109529"/>
                    <a:pt x="0" y="2076016"/>
                  </a:cubicBezTo>
                  <a:lnTo>
                    <a:pt x="0" y="60680"/>
                  </a:lnTo>
                  <a:cubicBezTo>
                    <a:pt x="0" y="27168"/>
                    <a:pt x="27168" y="0"/>
                    <a:pt x="60680" y="0"/>
                  </a:cubicBezTo>
                  <a:close/>
                </a:path>
              </a:pathLst>
            </a:custGeom>
            <a:solidFill>
              <a:srgbClr val="FFFFFF">
                <a:alpha val="86667"/>
              </a:srgbClr>
            </a:solidFill>
            <a:ln cap="rnd">
              <a:noFill/>
              <a:prstDash val="solid"/>
              <a:round/>
            </a:ln>
          </p:spPr>
          <p:txBody>
            <a:bodyPr/>
            <a:lstStyle/>
            <a:p>
              <a:endParaRPr lang="en-US"/>
            </a:p>
          </p:txBody>
        </p:sp>
        <p:sp>
          <p:nvSpPr>
            <p:cNvPr id="28" name="TextBox 28"/>
            <p:cNvSpPr txBox="1"/>
            <p:nvPr/>
          </p:nvSpPr>
          <p:spPr>
            <a:xfrm>
              <a:off x="0" y="-19050"/>
              <a:ext cx="840066" cy="2155746"/>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29" name="TextBox 29"/>
          <p:cNvSpPr txBox="1"/>
          <p:nvPr/>
        </p:nvSpPr>
        <p:spPr>
          <a:xfrm rot="-5400000">
            <a:off x="14273988" y="7184896"/>
            <a:ext cx="5018108" cy="853439"/>
          </a:xfrm>
          <a:prstGeom prst="rect">
            <a:avLst/>
          </a:prstGeom>
        </p:spPr>
        <p:txBody>
          <a:bodyPr lIns="0" tIns="0" rIns="0" bIns="0" rtlCol="0" anchor="t">
            <a:spAutoFit/>
          </a:bodyPr>
          <a:lstStyle/>
          <a:p>
            <a:pPr algn="l">
              <a:lnSpc>
                <a:spcPts val="7302"/>
              </a:lnSpc>
            </a:pPr>
            <a:r>
              <a:rPr lang="en-US" sz="5291" b="1" spc="74" dirty="0">
                <a:solidFill>
                  <a:srgbClr val="D90000"/>
                </a:solidFill>
                <a:latin typeface="Proxima Nova 1"/>
                <a:ea typeface="Proxima Nova 1"/>
                <a:cs typeface="Proxima Nova 1"/>
                <a:sym typeface="Proxima Nova 1"/>
              </a:rPr>
              <a:t>RECOMMEND</a:t>
            </a:r>
          </a:p>
        </p:txBody>
      </p:sp>
      <p:sp>
        <p:nvSpPr>
          <p:cNvPr id="30" name="TextBox 30"/>
          <p:cNvSpPr txBox="1"/>
          <p:nvPr/>
        </p:nvSpPr>
        <p:spPr>
          <a:xfrm>
            <a:off x="14227631" y="6588985"/>
            <a:ext cx="2460169" cy="1526315"/>
          </a:xfrm>
          <a:prstGeom prst="rect">
            <a:avLst/>
          </a:prstGeom>
        </p:spPr>
        <p:txBody>
          <a:bodyPr wrap="square" lIns="0" tIns="0" rIns="0" bIns="0" rtlCol="0" anchor="t">
            <a:spAutoFit/>
          </a:bodyPr>
          <a:lstStyle/>
          <a:p>
            <a:pPr marL="0" lvl="0" indent="0" algn="l">
              <a:lnSpc>
                <a:spcPts val="2360"/>
              </a:lnSpc>
              <a:spcBef>
                <a:spcPct val="0"/>
              </a:spcBef>
            </a:pPr>
            <a:r>
              <a:rPr lang="en-US" sz="1710" spc="167" dirty="0">
                <a:solidFill>
                  <a:srgbClr val="1E2759"/>
                </a:solidFill>
                <a:latin typeface="Proxima Nova 1"/>
                <a:ea typeface="Proxima Nova 1"/>
                <a:cs typeface="Proxima Nova 1"/>
                <a:sym typeface="Proxima Nova 1"/>
              </a:rPr>
              <a:t>Recommend next steps for compliance, adaptation, and strategic response.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grpSp>
        <p:nvGrpSpPr>
          <p:cNvPr id="3" name="Group 3"/>
          <p:cNvGrpSpPr/>
          <p:nvPr/>
        </p:nvGrpSpPr>
        <p:grpSpPr>
          <a:xfrm>
            <a:off x="5034066" y="0"/>
            <a:ext cx="1710961" cy="10674983"/>
            <a:chOff x="0" y="0"/>
            <a:chExt cx="450623" cy="2811518"/>
          </a:xfrm>
        </p:grpSpPr>
        <p:sp>
          <p:nvSpPr>
            <p:cNvPr id="4" name="Freeform 4"/>
            <p:cNvSpPr/>
            <p:nvPr/>
          </p:nvSpPr>
          <p:spPr>
            <a:xfrm>
              <a:off x="0" y="0"/>
              <a:ext cx="450623" cy="2811518"/>
            </a:xfrm>
            <a:custGeom>
              <a:avLst/>
              <a:gdLst/>
              <a:ahLst/>
              <a:cxnLst/>
              <a:rect l="l" t="t" r="r" b="b"/>
              <a:pathLst>
                <a:path w="450623" h="2811518">
                  <a:moveTo>
                    <a:pt x="0" y="0"/>
                  </a:moveTo>
                  <a:lnTo>
                    <a:pt x="450623" y="0"/>
                  </a:lnTo>
                  <a:lnTo>
                    <a:pt x="450623" y="2811518"/>
                  </a:lnTo>
                  <a:lnTo>
                    <a:pt x="0" y="2811518"/>
                  </a:lnTo>
                  <a:close/>
                </a:path>
              </a:pathLst>
            </a:custGeom>
            <a:gradFill rotWithShape="1">
              <a:gsLst>
                <a:gs pos="0">
                  <a:srgbClr val="696969">
                    <a:alpha val="72000"/>
                  </a:srgbClr>
                </a:gs>
                <a:gs pos="33333">
                  <a:srgbClr val="B4B4B4">
                    <a:alpha val="82500"/>
                  </a:srgbClr>
                </a:gs>
                <a:gs pos="66667">
                  <a:srgbClr val="EEEEEE">
                    <a:alpha val="70500"/>
                  </a:srgbClr>
                </a:gs>
                <a:gs pos="100000">
                  <a:srgbClr val="FBFBFB">
                    <a:alpha val="22000"/>
                  </a:srgbClr>
                </a:gs>
              </a:gsLst>
              <a:lin ang="0"/>
            </a:gradFill>
            <a:ln cap="sq">
              <a:noFill/>
              <a:prstDash val="solid"/>
              <a:miter/>
            </a:ln>
          </p:spPr>
          <p:txBody>
            <a:bodyPr/>
            <a:lstStyle/>
            <a:p>
              <a:endParaRPr lang="en-US"/>
            </a:p>
          </p:txBody>
        </p:sp>
        <p:sp>
          <p:nvSpPr>
            <p:cNvPr id="5" name="TextBox 5"/>
            <p:cNvSpPr txBox="1"/>
            <p:nvPr/>
          </p:nvSpPr>
          <p:spPr>
            <a:xfrm>
              <a:off x="0" y="-19050"/>
              <a:ext cx="450623" cy="2830568"/>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0" y="0"/>
            <a:ext cx="5889546" cy="10287000"/>
          </a:xfrm>
          <a:custGeom>
            <a:avLst/>
            <a:gdLst/>
            <a:ahLst/>
            <a:cxnLst/>
            <a:rect l="l" t="t" r="r" b="b"/>
            <a:pathLst>
              <a:path w="5889546" h="10287000">
                <a:moveTo>
                  <a:pt x="0" y="0"/>
                </a:moveTo>
                <a:lnTo>
                  <a:pt x="5889546" y="0"/>
                </a:lnTo>
                <a:lnTo>
                  <a:pt x="5889546" y="10287000"/>
                </a:lnTo>
                <a:lnTo>
                  <a:pt x="0" y="10287000"/>
                </a:lnTo>
                <a:lnTo>
                  <a:pt x="0" y="0"/>
                </a:lnTo>
                <a:close/>
              </a:path>
            </a:pathLst>
          </a:custGeom>
          <a:blipFill>
            <a:blip r:embed="rId4">
              <a:extLst>
                <a:ext uri="{28A0092B-C50C-407E-A947-70E740481C1C}">
                  <a14:useLocalDpi xmlns:a14="http://schemas.microsoft.com/office/drawing/2010/main"/>
                </a:ext>
              </a:extLst>
            </a:blip>
            <a:stretch>
              <a:fillRect/>
            </a:stretch>
          </a:blipFill>
        </p:spPr>
        <p:txBody>
          <a:bodyPr/>
          <a:lstStyle/>
          <a:p>
            <a:endParaRPr lang="en-US"/>
          </a:p>
        </p:txBody>
      </p:sp>
      <p:sp>
        <p:nvSpPr>
          <p:cNvPr id="7" name="TextBox 7"/>
          <p:cNvSpPr txBox="1"/>
          <p:nvPr/>
        </p:nvSpPr>
        <p:spPr>
          <a:xfrm>
            <a:off x="7960650" y="2880710"/>
            <a:ext cx="8452952" cy="5226685"/>
          </a:xfrm>
          <a:prstGeom prst="rect">
            <a:avLst/>
          </a:prstGeom>
        </p:spPr>
        <p:txBody>
          <a:bodyPr lIns="0" tIns="0" rIns="0" bIns="0" rtlCol="0" anchor="t">
            <a:spAutoFit/>
          </a:bodyPr>
          <a:lstStyle/>
          <a:p>
            <a:pPr algn="ctr">
              <a:lnSpc>
                <a:spcPts val="4159"/>
              </a:lnSpc>
              <a:spcBef>
                <a:spcPct val="0"/>
              </a:spcBef>
            </a:pPr>
            <a:r>
              <a:rPr lang="en-US" sz="3199">
                <a:solidFill>
                  <a:srgbClr val="1E2759"/>
                </a:solidFill>
                <a:latin typeface="Industry 1"/>
                <a:ea typeface="Industry 1"/>
                <a:cs typeface="Industry 1"/>
                <a:sym typeface="Industry 1"/>
              </a:rPr>
              <a:t>“To be in compliance with the law </a:t>
            </a:r>
          </a:p>
          <a:p>
            <a:pPr algn="ctr">
              <a:lnSpc>
                <a:spcPts val="4159"/>
              </a:lnSpc>
              <a:spcBef>
                <a:spcPct val="0"/>
              </a:spcBef>
            </a:pPr>
            <a:r>
              <a:rPr lang="en-US" sz="3199">
                <a:solidFill>
                  <a:srgbClr val="1E2759"/>
                </a:solidFill>
                <a:latin typeface="Industry 1"/>
                <a:ea typeface="Industry 1"/>
                <a:cs typeface="Industry 1"/>
                <a:sym typeface="Industry 1"/>
              </a:rPr>
              <a:t>we must expand opportunities for </a:t>
            </a:r>
          </a:p>
          <a:p>
            <a:pPr algn="ctr">
              <a:lnSpc>
                <a:spcPts val="4159"/>
              </a:lnSpc>
              <a:spcBef>
                <a:spcPct val="0"/>
              </a:spcBef>
            </a:pPr>
            <a:r>
              <a:rPr lang="en-US" sz="3199">
                <a:solidFill>
                  <a:srgbClr val="1E2759"/>
                </a:solidFill>
                <a:latin typeface="Industry 1"/>
                <a:ea typeface="Industry 1"/>
                <a:cs typeface="Industry 1"/>
                <a:sym typeface="Industry 1"/>
              </a:rPr>
              <a:t>Hispanic students and do everything we can to increase the attainment of Hispanic students toward a college degree. This is work that not only creates a powerful ripple effect for all of our students but is good for our communities.” </a:t>
            </a:r>
          </a:p>
          <a:p>
            <a:pPr algn="ctr">
              <a:lnSpc>
                <a:spcPts val="4159"/>
              </a:lnSpc>
              <a:spcBef>
                <a:spcPct val="0"/>
              </a:spcBef>
            </a:pPr>
            <a:endParaRPr lang="en-US" sz="3199">
              <a:solidFill>
                <a:srgbClr val="1E2759"/>
              </a:solidFill>
              <a:latin typeface="Industry 1"/>
              <a:ea typeface="Industry 1"/>
              <a:cs typeface="Industry 1"/>
              <a:sym typeface="Industry 1"/>
            </a:endParaRPr>
          </a:p>
          <a:p>
            <a:pPr algn="ctr">
              <a:lnSpc>
                <a:spcPts val="4159"/>
              </a:lnSpc>
              <a:spcBef>
                <a:spcPct val="0"/>
              </a:spcBef>
            </a:pPr>
            <a:r>
              <a:rPr lang="en-US" sz="3199">
                <a:solidFill>
                  <a:srgbClr val="1E2759"/>
                </a:solidFill>
                <a:latin typeface="Industry 1"/>
                <a:ea typeface="Industry 1"/>
                <a:cs typeface="Industry 1"/>
                <a:sym typeface="Industry 1"/>
              </a:rPr>
              <a:t>– Interim President, Rico Munn</a:t>
            </a:r>
          </a:p>
        </p:txBody>
      </p:sp>
      <p:sp>
        <p:nvSpPr>
          <p:cNvPr id="8" name="TextBox 8"/>
          <p:cNvSpPr txBox="1"/>
          <p:nvPr/>
        </p:nvSpPr>
        <p:spPr>
          <a:xfrm rot="-5400000">
            <a:off x="15185747" y="7106320"/>
            <a:ext cx="5223913" cy="444103"/>
          </a:xfrm>
          <a:prstGeom prst="rect">
            <a:avLst/>
          </a:prstGeom>
        </p:spPr>
        <p:txBody>
          <a:bodyPr lIns="0" tIns="0" rIns="0" bIns="0" rtlCol="0" anchor="t">
            <a:spAutoFit/>
          </a:bodyPr>
          <a:lstStyle/>
          <a:p>
            <a:pPr algn="ctr">
              <a:lnSpc>
                <a:spcPts val="3652"/>
              </a:lnSpc>
            </a:pPr>
            <a:r>
              <a:rPr lang="en-US" sz="2608">
                <a:solidFill>
                  <a:srgbClr val="D90000"/>
                </a:solidFill>
                <a:latin typeface="Proxima Nova 1"/>
                <a:ea typeface="Proxima Nova 1"/>
                <a:cs typeface="Proxima Nova 1"/>
                <a:sym typeface="Proxima Nova 1"/>
              </a:rPr>
              <a:t>HISPANIC SERVING INSTITUTION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4F5"/>
        </a:solidFill>
        <a:effectLst/>
      </p:bgPr>
    </p:bg>
    <p:spTree>
      <p:nvGrpSpPr>
        <p:cNvPr id="1" name=""/>
        <p:cNvGrpSpPr/>
        <p:nvPr/>
      </p:nvGrpSpPr>
      <p:grpSpPr>
        <a:xfrm>
          <a:off x="0" y="0"/>
          <a:ext cx="0" cy="0"/>
          <a:chOff x="0" y="0"/>
          <a:chExt cx="0" cy="0"/>
        </a:xfrm>
      </p:grpSpPr>
      <p:sp>
        <p:nvSpPr>
          <p:cNvPr id="2" name="Freeform 2"/>
          <p:cNvSpPr/>
          <p:nvPr/>
        </p:nvSpPr>
        <p:spPr>
          <a:xfrm>
            <a:off x="15488853" y="6057037"/>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3">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3" name="Group 3"/>
          <p:cNvGrpSpPr/>
          <p:nvPr/>
        </p:nvGrpSpPr>
        <p:grpSpPr>
          <a:xfrm>
            <a:off x="15488853" y="3477927"/>
            <a:ext cx="2799147" cy="2799147"/>
            <a:chOff x="0" y="0"/>
            <a:chExt cx="6350000" cy="6350000"/>
          </a:xfrm>
        </p:grpSpPr>
        <p:sp>
          <p:nvSpPr>
            <p:cNvPr id="4" name="Freeform 4"/>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4">
                <a:extLst>
                  <a:ext uri="{28A0092B-C50C-407E-A947-70E740481C1C}">
                    <a14:useLocalDpi xmlns:a14="http://schemas.microsoft.com/office/drawing/2010/main"/>
                  </a:ext>
                </a:extLst>
              </a:blip>
              <a:stretch>
                <a:fillRect/>
              </a:stretch>
            </a:blipFill>
          </p:spPr>
          <p:txBody>
            <a:bodyPr/>
            <a:lstStyle/>
            <a:p>
              <a:endParaRPr lang="en-US"/>
            </a:p>
          </p:txBody>
        </p:sp>
      </p:grpSp>
      <p:sp>
        <p:nvSpPr>
          <p:cNvPr id="5" name="Freeform 5"/>
          <p:cNvSpPr/>
          <p:nvPr/>
        </p:nvSpPr>
        <p:spPr>
          <a:xfrm>
            <a:off x="15488853" y="2886875"/>
            <a:ext cx="2799147" cy="440074"/>
          </a:xfrm>
          <a:custGeom>
            <a:avLst/>
            <a:gdLst/>
            <a:ahLst/>
            <a:cxnLst/>
            <a:rect l="l" t="t" r="r" b="b"/>
            <a:pathLst>
              <a:path w="2799147" h="440074">
                <a:moveTo>
                  <a:pt x="0" y="0"/>
                </a:moveTo>
                <a:lnTo>
                  <a:pt x="2799147" y="0"/>
                </a:lnTo>
                <a:lnTo>
                  <a:pt x="2799147" y="440074"/>
                </a:lnTo>
                <a:lnTo>
                  <a:pt x="0" y="440074"/>
                </a:lnTo>
                <a:lnTo>
                  <a:pt x="0" y="0"/>
                </a:lnTo>
                <a:close/>
              </a:path>
            </a:pathLst>
          </a:custGeom>
          <a:blipFill>
            <a:blip r:embed="rId3">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6" name="Group 6"/>
          <p:cNvGrpSpPr/>
          <p:nvPr/>
        </p:nvGrpSpPr>
        <p:grpSpPr>
          <a:xfrm>
            <a:off x="15488853" y="307766"/>
            <a:ext cx="2799147" cy="2799147"/>
            <a:chOff x="0" y="0"/>
            <a:chExt cx="6350000" cy="6350000"/>
          </a:xfrm>
        </p:grpSpPr>
        <p:sp>
          <p:nvSpPr>
            <p:cNvPr id="7" name="Freeform 7"/>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5">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8" name="Group 8"/>
          <p:cNvGrpSpPr/>
          <p:nvPr/>
        </p:nvGrpSpPr>
        <p:grpSpPr>
          <a:xfrm>
            <a:off x="8105663" y="3421094"/>
            <a:ext cx="6851587" cy="4308685"/>
            <a:chOff x="0" y="0"/>
            <a:chExt cx="9135450" cy="5744913"/>
          </a:xfrm>
        </p:grpSpPr>
        <p:sp>
          <p:nvSpPr>
            <p:cNvPr id="9" name="Freeform 9"/>
            <p:cNvSpPr/>
            <p:nvPr/>
          </p:nvSpPr>
          <p:spPr>
            <a:xfrm>
              <a:off x="0" y="4308664"/>
              <a:ext cx="9135450" cy="1436249"/>
            </a:xfrm>
            <a:custGeom>
              <a:avLst/>
              <a:gdLst/>
              <a:ahLst/>
              <a:cxnLst/>
              <a:rect l="l" t="t" r="r" b="b"/>
              <a:pathLst>
                <a:path w="9135450" h="1436249">
                  <a:moveTo>
                    <a:pt x="0" y="0"/>
                  </a:moveTo>
                  <a:lnTo>
                    <a:pt x="9135450" y="0"/>
                  </a:lnTo>
                  <a:lnTo>
                    <a:pt x="9135450" y="1436249"/>
                  </a:lnTo>
                  <a:lnTo>
                    <a:pt x="0" y="1436249"/>
                  </a:lnTo>
                  <a:lnTo>
                    <a:pt x="0" y="0"/>
                  </a:lnTo>
                  <a:close/>
                </a:path>
              </a:pathLst>
            </a:custGeom>
            <a:blipFill>
              <a:blip r:embed="rId3">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10" name="Group 10"/>
            <p:cNvGrpSpPr/>
            <p:nvPr/>
          </p:nvGrpSpPr>
          <p:grpSpPr>
            <a:xfrm>
              <a:off x="81686" y="0"/>
              <a:ext cx="9053764" cy="5092679"/>
              <a:chOff x="0" y="0"/>
              <a:chExt cx="11289030" cy="6350000"/>
            </a:xfrm>
          </p:grpSpPr>
          <p:sp>
            <p:nvSpPr>
              <p:cNvPr id="11" name="Freeform 11"/>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6">
                  <a:extLst>
                    <a:ext uri="{28A0092B-C50C-407E-A947-70E740481C1C}">
                      <a14:useLocalDpi xmlns:a14="http://schemas.microsoft.com/office/drawing/2010/main"/>
                    </a:ext>
                  </a:extLst>
                </a:blip>
                <a:stretch>
                  <a:fillRect/>
                </a:stretch>
              </a:blipFill>
            </p:spPr>
            <p:txBody>
              <a:bodyPr/>
              <a:lstStyle/>
              <a:p>
                <a:endParaRPr lang="en-US"/>
              </a:p>
            </p:txBody>
          </p:sp>
        </p:grpSp>
      </p:grpSp>
      <p:sp>
        <p:nvSpPr>
          <p:cNvPr id="12" name="Freeform 12"/>
          <p:cNvSpPr/>
          <p:nvPr/>
        </p:nvSpPr>
        <p:spPr>
          <a:xfrm>
            <a:off x="831589" y="696356"/>
            <a:ext cx="2160868" cy="2181002"/>
          </a:xfrm>
          <a:custGeom>
            <a:avLst/>
            <a:gdLst/>
            <a:ahLst/>
            <a:cxnLst/>
            <a:rect l="l" t="t" r="r" b="b"/>
            <a:pathLst>
              <a:path w="2160868" h="2181002">
                <a:moveTo>
                  <a:pt x="0" y="0"/>
                </a:moveTo>
                <a:lnTo>
                  <a:pt x="2160868" y="0"/>
                </a:lnTo>
                <a:lnTo>
                  <a:pt x="2160868" y="2181003"/>
                </a:lnTo>
                <a:lnTo>
                  <a:pt x="0" y="2181003"/>
                </a:lnTo>
                <a:lnTo>
                  <a:pt x="0" y="0"/>
                </a:lnTo>
                <a:close/>
              </a:path>
            </a:pathLst>
          </a:custGeom>
          <a:blipFill>
            <a:blip r:embed="rId7">
              <a:extLst>
                <a:ext uri="{28A0092B-C50C-407E-A947-70E740481C1C}">
                  <a14:useLocalDpi xmlns:a14="http://schemas.microsoft.com/office/drawing/2010/main"/>
                </a:ext>
              </a:extLst>
            </a:blip>
            <a:stretch>
              <a:fillRect/>
            </a:stretch>
          </a:blipFill>
        </p:spPr>
        <p:txBody>
          <a:bodyPr/>
          <a:lstStyle/>
          <a:p>
            <a:endParaRPr lang="en-US"/>
          </a:p>
        </p:txBody>
      </p:sp>
      <p:sp>
        <p:nvSpPr>
          <p:cNvPr id="13" name="TextBox 13"/>
          <p:cNvSpPr txBox="1"/>
          <p:nvPr/>
        </p:nvSpPr>
        <p:spPr>
          <a:xfrm>
            <a:off x="3333308" y="1483578"/>
            <a:ext cx="6227785" cy="701808"/>
          </a:xfrm>
          <a:prstGeom prst="rect">
            <a:avLst/>
          </a:prstGeom>
        </p:spPr>
        <p:txBody>
          <a:bodyPr lIns="0" tIns="0" rIns="0" bIns="0" rtlCol="0" anchor="t">
            <a:spAutoFit/>
          </a:bodyPr>
          <a:lstStyle/>
          <a:p>
            <a:pPr marL="0" lvl="0" indent="0" algn="l">
              <a:lnSpc>
                <a:spcPts val="5389"/>
              </a:lnSpc>
            </a:pPr>
            <a:r>
              <a:rPr lang="en-US" sz="5283" spc="184">
                <a:solidFill>
                  <a:srgbClr val="1E2759"/>
                </a:solidFill>
                <a:latin typeface="Proxima Nova 1"/>
                <a:ea typeface="Proxima Nova 1"/>
                <a:cs typeface="Proxima Nova 1"/>
                <a:sym typeface="Proxima Nova 1"/>
              </a:rPr>
              <a:t>BEST PRACTICES</a:t>
            </a:r>
          </a:p>
        </p:txBody>
      </p:sp>
      <p:sp>
        <p:nvSpPr>
          <p:cNvPr id="14" name="TextBox 14"/>
          <p:cNvSpPr txBox="1"/>
          <p:nvPr/>
        </p:nvSpPr>
        <p:spPr>
          <a:xfrm>
            <a:off x="1119942" y="3658794"/>
            <a:ext cx="7016353" cy="4070985"/>
          </a:xfrm>
          <a:prstGeom prst="rect">
            <a:avLst/>
          </a:prstGeom>
        </p:spPr>
        <p:txBody>
          <a:bodyPr lIns="0" tIns="0" rIns="0" bIns="0" rtlCol="0" anchor="t">
            <a:spAutoFit/>
          </a:bodyPr>
          <a:lstStyle/>
          <a:p>
            <a:pPr algn="l">
              <a:lnSpc>
                <a:spcPts val="2940"/>
              </a:lnSpc>
            </a:pPr>
            <a:r>
              <a:rPr lang="en-US" sz="2100" dirty="0">
                <a:solidFill>
                  <a:srgbClr val="1E2759"/>
                </a:solidFill>
                <a:latin typeface="Proxima Nova 1"/>
                <a:ea typeface="Proxima Nova 1"/>
                <a:cs typeface="Proxima Nova 1"/>
                <a:sym typeface="Proxima Nova 1"/>
              </a:rPr>
              <a:t>Culturally Relevant Pedagogy</a:t>
            </a:r>
          </a:p>
          <a:p>
            <a:pPr algn="l">
              <a:lnSpc>
                <a:spcPts val="2940"/>
              </a:lnSpc>
            </a:pPr>
            <a:r>
              <a:rPr lang="en-US" sz="2100" dirty="0">
                <a:solidFill>
                  <a:srgbClr val="1E2759"/>
                </a:solidFill>
                <a:latin typeface="Proxima Nova 1"/>
                <a:ea typeface="Proxima Nova 1"/>
                <a:cs typeface="Proxima Nova 1"/>
                <a:sym typeface="Proxima Nova 1"/>
              </a:rPr>
              <a:t>Inclusive Campus Environment</a:t>
            </a:r>
          </a:p>
          <a:p>
            <a:pPr algn="l">
              <a:lnSpc>
                <a:spcPts val="2940"/>
              </a:lnSpc>
            </a:pPr>
            <a:r>
              <a:rPr lang="en-US" sz="2100" dirty="0">
                <a:solidFill>
                  <a:srgbClr val="1E2759"/>
                </a:solidFill>
                <a:latin typeface="Proxima Nova 1"/>
                <a:ea typeface="Proxima Nova 1"/>
                <a:cs typeface="Proxima Nova 1"/>
                <a:sym typeface="Proxima Nova 1"/>
              </a:rPr>
              <a:t>Support for First-Generation College Students</a:t>
            </a:r>
          </a:p>
          <a:p>
            <a:pPr algn="l">
              <a:lnSpc>
                <a:spcPts val="2940"/>
              </a:lnSpc>
            </a:pPr>
            <a:r>
              <a:rPr lang="en-US" sz="2100" dirty="0">
                <a:solidFill>
                  <a:srgbClr val="1E2759"/>
                </a:solidFill>
                <a:latin typeface="Proxima Nova 1"/>
                <a:ea typeface="Proxima Nova 1"/>
                <a:cs typeface="Proxima Nova 1"/>
                <a:sym typeface="Proxima Nova 1"/>
              </a:rPr>
              <a:t>Robust Student Support Services</a:t>
            </a:r>
          </a:p>
          <a:p>
            <a:pPr algn="l">
              <a:lnSpc>
                <a:spcPts val="2940"/>
              </a:lnSpc>
            </a:pPr>
            <a:r>
              <a:rPr lang="en-US" sz="2100" dirty="0">
                <a:solidFill>
                  <a:srgbClr val="1E2759"/>
                </a:solidFill>
                <a:latin typeface="Proxima Nova 1"/>
                <a:ea typeface="Proxima Nova 1"/>
                <a:cs typeface="Proxima Nova 1"/>
                <a:sym typeface="Proxima Nova 1"/>
              </a:rPr>
              <a:t>Clear Academic and Career Pathways</a:t>
            </a:r>
          </a:p>
          <a:p>
            <a:pPr algn="l">
              <a:lnSpc>
                <a:spcPts val="2940"/>
              </a:lnSpc>
            </a:pPr>
            <a:r>
              <a:rPr lang="en-US" sz="2100" dirty="0">
                <a:solidFill>
                  <a:srgbClr val="1E2759"/>
                </a:solidFill>
                <a:latin typeface="Proxima Nova 1"/>
                <a:ea typeface="Proxima Nova 1"/>
                <a:cs typeface="Proxima Nova 1"/>
                <a:sym typeface="Proxima Nova 1"/>
              </a:rPr>
              <a:t>Community Engagement and Partnerships</a:t>
            </a:r>
          </a:p>
          <a:p>
            <a:pPr algn="l">
              <a:lnSpc>
                <a:spcPts val="2940"/>
              </a:lnSpc>
            </a:pPr>
            <a:r>
              <a:rPr lang="en-US" sz="2100" dirty="0">
                <a:solidFill>
                  <a:srgbClr val="1E2759"/>
                </a:solidFill>
                <a:latin typeface="Proxima Nova 1"/>
                <a:ea typeface="Proxima Nova 1"/>
                <a:cs typeface="Proxima Nova 1"/>
                <a:sym typeface="Proxima Nova 1"/>
              </a:rPr>
              <a:t>Data-Driven Decision Making</a:t>
            </a:r>
          </a:p>
          <a:p>
            <a:pPr algn="l">
              <a:lnSpc>
                <a:spcPts val="2940"/>
              </a:lnSpc>
            </a:pPr>
            <a:r>
              <a:rPr lang="en-US" sz="2100" dirty="0">
                <a:solidFill>
                  <a:srgbClr val="1E2759"/>
                </a:solidFill>
                <a:latin typeface="Proxima Nova 1"/>
                <a:ea typeface="Proxima Nova 1"/>
                <a:cs typeface="Proxima Nova 1"/>
                <a:sym typeface="Proxima Nova 1"/>
              </a:rPr>
              <a:t>Leadership Development Opportunities</a:t>
            </a:r>
          </a:p>
          <a:p>
            <a:pPr algn="l">
              <a:lnSpc>
                <a:spcPts val="2940"/>
              </a:lnSpc>
            </a:pPr>
            <a:r>
              <a:rPr lang="en-US" sz="2100" dirty="0">
                <a:solidFill>
                  <a:srgbClr val="1E2759"/>
                </a:solidFill>
                <a:latin typeface="Proxima Nova 1"/>
                <a:ea typeface="Proxima Nova 1"/>
                <a:cs typeface="Proxima Nova 1"/>
                <a:sym typeface="Proxima Nova 1"/>
              </a:rPr>
              <a:t>Language Access and Support</a:t>
            </a:r>
          </a:p>
          <a:p>
            <a:pPr algn="l">
              <a:lnSpc>
                <a:spcPts val="2940"/>
              </a:lnSpc>
            </a:pPr>
            <a:r>
              <a:rPr lang="en-US" sz="2100" dirty="0">
                <a:solidFill>
                  <a:srgbClr val="1E2759"/>
                </a:solidFill>
                <a:latin typeface="Proxima Nova 1"/>
                <a:ea typeface="Proxima Nova 1"/>
                <a:cs typeface="Proxima Nova 1"/>
                <a:sym typeface="Proxima Nova 1"/>
              </a:rPr>
              <a:t>Support for Low-Income Students</a:t>
            </a:r>
          </a:p>
          <a:p>
            <a:pPr algn="l">
              <a:lnSpc>
                <a:spcPts val="2940"/>
              </a:lnSpc>
            </a:pPr>
            <a:r>
              <a:rPr lang="en-US" sz="2100" dirty="0">
                <a:solidFill>
                  <a:srgbClr val="1E2759"/>
                </a:solidFill>
                <a:latin typeface="Proxima Nova 1"/>
                <a:ea typeface="Proxima Nova 1"/>
                <a:cs typeface="Proxima Nova 1"/>
                <a:sym typeface="Proxima Nova 1"/>
              </a:rPr>
              <a:t>Expanded on-and-off Campus Employment Opportunities</a:t>
            </a:r>
          </a:p>
        </p:txBody>
      </p:sp>
      <p:sp>
        <p:nvSpPr>
          <p:cNvPr id="15" name="TextBox 15"/>
          <p:cNvSpPr txBox="1"/>
          <p:nvPr/>
        </p:nvSpPr>
        <p:spPr>
          <a:xfrm>
            <a:off x="3333308" y="2051223"/>
            <a:ext cx="9110098" cy="836063"/>
          </a:xfrm>
          <a:prstGeom prst="rect">
            <a:avLst/>
          </a:prstGeom>
        </p:spPr>
        <p:txBody>
          <a:bodyPr lIns="0" tIns="0" rIns="0" bIns="0" rtlCol="0" anchor="t">
            <a:spAutoFit/>
          </a:bodyPr>
          <a:lstStyle/>
          <a:p>
            <a:pPr algn="l">
              <a:lnSpc>
                <a:spcPts val="2239"/>
              </a:lnSpc>
            </a:pPr>
            <a:r>
              <a:rPr lang="en-US" sz="1599" dirty="0">
                <a:solidFill>
                  <a:srgbClr val="1E2759"/>
                </a:solidFill>
                <a:latin typeface="Proxima Nova 2"/>
                <a:ea typeface="Proxima Nova 2"/>
                <a:cs typeface="Proxima Nova 2"/>
                <a:sym typeface="Proxima Nova 2"/>
              </a:rPr>
              <a:t>While CSU Pueblo has long demonstrated a commitment to the success of all students through Hispanic Serving Institution responsive practices, the Executive Order Task Force provides an opportunity to formalize, align, and elevate those efforts using a nationally validated HSI framework.</a:t>
            </a:r>
          </a:p>
        </p:txBody>
      </p:sp>
      <p:sp>
        <p:nvSpPr>
          <p:cNvPr id="16" name="Freeform 16"/>
          <p:cNvSpPr/>
          <p:nvPr/>
        </p:nvSpPr>
        <p:spPr>
          <a:xfrm>
            <a:off x="15488853" y="9449861"/>
            <a:ext cx="2799147" cy="440074"/>
          </a:xfrm>
          <a:custGeom>
            <a:avLst/>
            <a:gdLst/>
            <a:ahLst/>
            <a:cxnLst/>
            <a:rect l="l" t="t" r="r" b="b"/>
            <a:pathLst>
              <a:path w="2799147" h="440074">
                <a:moveTo>
                  <a:pt x="0" y="0"/>
                </a:moveTo>
                <a:lnTo>
                  <a:pt x="2799147" y="0"/>
                </a:lnTo>
                <a:lnTo>
                  <a:pt x="2799147" y="440073"/>
                </a:lnTo>
                <a:lnTo>
                  <a:pt x="0" y="440073"/>
                </a:lnTo>
                <a:lnTo>
                  <a:pt x="0" y="0"/>
                </a:lnTo>
                <a:close/>
              </a:path>
            </a:pathLst>
          </a:custGeom>
          <a:blipFill>
            <a:blip r:embed="rId3">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17" name="Group 17"/>
          <p:cNvGrpSpPr/>
          <p:nvPr/>
        </p:nvGrpSpPr>
        <p:grpSpPr>
          <a:xfrm>
            <a:off x="15488853" y="6818010"/>
            <a:ext cx="2799147" cy="2799147"/>
            <a:chOff x="0" y="0"/>
            <a:chExt cx="6350000" cy="6350000"/>
          </a:xfrm>
        </p:grpSpPr>
        <p:sp>
          <p:nvSpPr>
            <p:cNvPr id="18" name="Freeform 18"/>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lnTo>
                    <a:pt x="6350000" y="5956300"/>
                  </a:lnTo>
                  <a:cubicBezTo>
                    <a:pt x="6350000" y="6174740"/>
                    <a:pt x="6173470" y="6351270"/>
                    <a:pt x="5955030" y="6351270"/>
                  </a:cubicBezTo>
                  <a:lnTo>
                    <a:pt x="394970" y="6351270"/>
                  </a:lnTo>
                  <a:cubicBezTo>
                    <a:pt x="176530" y="6350000"/>
                    <a:pt x="0" y="6173470"/>
                    <a:pt x="0" y="5955030"/>
                  </a:cubicBezTo>
                  <a:close/>
                </a:path>
              </a:pathLst>
            </a:custGeom>
            <a:blipFill>
              <a:blip r:embed="rId8">
                <a:extLst>
                  <a:ext uri="{28A0092B-C50C-407E-A947-70E740481C1C}">
                    <a14:useLocalDpi xmlns:a14="http://schemas.microsoft.com/office/drawing/2010/main"/>
                  </a:ext>
                </a:extLst>
              </a:blip>
              <a:stretch>
                <a:fillRect/>
              </a:stretch>
            </a:blipFill>
          </p:spPr>
          <p:txBody>
            <a:bodyPr/>
            <a:lstStyle/>
            <a:p>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sp>
        <p:nvSpPr>
          <p:cNvPr id="3" name="Freeform 3"/>
          <p:cNvSpPr/>
          <p:nvPr/>
        </p:nvSpPr>
        <p:spPr>
          <a:xfrm rot="2925483">
            <a:off x="5978889" y="4633519"/>
            <a:ext cx="15026802" cy="1591351"/>
          </a:xfrm>
          <a:custGeom>
            <a:avLst/>
            <a:gdLst/>
            <a:ahLst/>
            <a:cxnLst/>
            <a:rect l="l" t="t" r="r" b="b"/>
            <a:pathLst>
              <a:path w="15026802" h="1591351">
                <a:moveTo>
                  <a:pt x="0" y="0"/>
                </a:moveTo>
                <a:lnTo>
                  <a:pt x="15026802" y="0"/>
                </a:lnTo>
                <a:lnTo>
                  <a:pt x="15026802" y="1591350"/>
                </a:lnTo>
                <a:lnTo>
                  <a:pt x="0" y="1591350"/>
                </a:lnTo>
                <a:lnTo>
                  <a:pt x="0" y="0"/>
                </a:lnTo>
                <a:close/>
              </a:path>
            </a:pathLst>
          </a:custGeom>
          <a:blipFill>
            <a:blip r:embed="rId4">
              <a:extLst>
                <a:ext uri="{28A0092B-C50C-407E-A947-70E740481C1C}">
                  <a14:useLocalDpi xmlns:a14="http://schemas.microsoft.com/office/drawing/2010/main"/>
                </a:ext>
              </a:extLst>
            </a:blip>
            <a:stretch>
              <a:fillRect/>
            </a:stretch>
          </a:blipFill>
        </p:spPr>
        <p:txBody>
          <a:bodyPr/>
          <a:lstStyle/>
          <a:p>
            <a:endParaRPr lang="en-US"/>
          </a:p>
        </p:txBody>
      </p:sp>
      <p:grpSp>
        <p:nvGrpSpPr>
          <p:cNvPr id="4" name="Group 4"/>
          <p:cNvGrpSpPr>
            <a:grpSpLocks noChangeAspect="1"/>
          </p:cNvGrpSpPr>
          <p:nvPr/>
        </p:nvGrpSpPr>
        <p:grpSpPr>
          <a:xfrm>
            <a:off x="9144000" y="0"/>
            <a:ext cx="9144000" cy="10287000"/>
            <a:chOff x="0" y="0"/>
            <a:chExt cx="5370413" cy="6041715"/>
          </a:xfrm>
        </p:grpSpPr>
        <p:sp>
          <p:nvSpPr>
            <p:cNvPr id="5" name="Freeform 5"/>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solidFill>
              <a:srgbClr val="000000"/>
            </a:solidFill>
          </p:spPr>
          <p:txBody>
            <a:bodyPr/>
            <a:lstStyle/>
            <a:p>
              <a:endParaRPr lang="en-US"/>
            </a:p>
          </p:txBody>
        </p:sp>
        <p:sp>
          <p:nvSpPr>
            <p:cNvPr id="6" name="Freeform 6"/>
            <p:cNvSpPr/>
            <p:nvPr/>
          </p:nvSpPr>
          <p:spPr>
            <a:xfrm>
              <a:off x="0" y="0"/>
              <a:ext cx="5370413" cy="6041715"/>
            </a:xfrm>
            <a:custGeom>
              <a:avLst/>
              <a:gdLst/>
              <a:ahLst/>
              <a:cxnLst/>
              <a:rect l="l" t="t" r="r" b="b"/>
              <a:pathLst>
                <a:path w="5370413" h="6041715">
                  <a:moveTo>
                    <a:pt x="5370413" y="0"/>
                  </a:moveTo>
                  <a:lnTo>
                    <a:pt x="5370413" y="6041715"/>
                  </a:lnTo>
                  <a:cubicBezTo>
                    <a:pt x="3580275" y="4027810"/>
                    <a:pt x="1790138" y="2013905"/>
                    <a:pt x="0" y="0"/>
                  </a:cubicBezTo>
                  <a:lnTo>
                    <a:pt x="5370413" y="0"/>
                  </a:lnTo>
                  <a:close/>
                </a:path>
              </a:pathLst>
            </a:custGeom>
            <a:blipFill>
              <a:blip r:embed="rId5">
                <a:extLst>
                  <a:ext uri="{28A0092B-C50C-407E-A947-70E740481C1C}">
                    <a14:useLocalDpi xmlns:a14="http://schemas.microsoft.com/office/drawing/2010/main"/>
                  </a:ext>
                </a:extLst>
              </a:blip>
              <a:stretch>
                <a:fillRect/>
              </a:stretch>
            </a:blipFill>
          </p:spPr>
          <p:txBody>
            <a:bodyPr/>
            <a:lstStyle/>
            <a:p>
              <a:endParaRPr lang="en-US"/>
            </a:p>
          </p:txBody>
        </p:sp>
      </p:grpSp>
      <p:grpSp>
        <p:nvGrpSpPr>
          <p:cNvPr id="7" name="Group 7"/>
          <p:cNvGrpSpPr/>
          <p:nvPr/>
        </p:nvGrpSpPr>
        <p:grpSpPr>
          <a:xfrm>
            <a:off x="2122031" y="4270779"/>
            <a:ext cx="1828744" cy="182874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0000"/>
            </a:solidFill>
          </p:spPr>
          <p:txBody>
            <a:bodyPr/>
            <a:lstStyle/>
            <a:p>
              <a:endParaRPr lang="en-US"/>
            </a:p>
          </p:txBody>
        </p:sp>
        <p:sp>
          <p:nvSpPr>
            <p:cNvPr id="9" name="TextBox 9"/>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grpSp>
        <p:nvGrpSpPr>
          <p:cNvPr id="10" name="Group 10"/>
          <p:cNvGrpSpPr/>
          <p:nvPr/>
        </p:nvGrpSpPr>
        <p:grpSpPr>
          <a:xfrm>
            <a:off x="2122031" y="6625687"/>
            <a:ext cx="1828744" cy="182874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90000"/>
            </a:solidFill>
          </p:spPr>
          <p:txBody>
            <a:bodyPr/>
            <a:lstStyle/>
            <a:p>
              <a:endParaRPr lang="en-US"/>
            </a:p>
          </p:txBody>
        </p:sp>
        <p:sp>
          <p:nvSpPr>
            <p:cNvPr id="12" name="TextBox 12"/>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13" name="Freeform 13"/>
          <p:cNvSpPr/>
          <p:nvPr/>
        </p:nvSpPr>
        <p:spPr>
          <a:xfrm>
            <a:off x="2553577" y="7025093"/>
            <a:ext cx="1043208" cy="1029931"/>
          </a:xfrm>
          <a:custGeom>
            <a:avLst/>
            <a:gdLst/>
            <a:ahLst/>
            <a:cxnLst/>
            <a:rect l="l" t="t" r="r" b="b"/>
            <a:pathLst>
              <a:path w="1043208" h="1029931">
                <a:moveTo>
                  <a:pt x="0" y="0"/>
                </a:moveTo>
                <a:lnTo>
                  <a:pt x="1043208" y="0"/>
                </a:lnTo>
                <a:lnTo>
                  <a:pt x="1043208" y="1029931"/>
                </a:lnTo>
                <a:lnTo>
                  <a:pt x="0" y="10299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4" name="Group 14"/>
          <p:cNvGrpSpPr/>
          <p:nvPr/>
        </p:nvGrpSpPr>
        <p:grpSpPr>
          <a:xfrm>
            <a:off x="-3950263" y="803081"/>
            <a:ext cx="15859325" cy="2258023"/>
            <a:chOff x="0" y="0"/>
            <a:chExt cx="1537211" cy="218865"/>
          </a:xfrm>
        </p:grpSpPr>
        <p:sp>
          <p:nvSpPr>
            <p:cNvPr id="15" name="Freeform 15"/>
            <p:cNvSpPr/>
            <p:nvPr/>
          </p:nvSpPr>
          <p:spPr>
            <a:xfrm>
              <a:off x="0" y="0"/>
              <a:ext cx="1537211" cy="218865"/>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1E2759"/>
            </a:solidFill>
            <a:ln cap="sq">
              <a:noFill/>
              <a:prstDash val="solid"/>
              <a:miter/>
            </a:ln>
          </p:spPr>
          <p:txBody>
            <a:bodyPr/>
            <a:lstStyle/>
            <a:p>
              <a:endParaRPr lang="en-US"/>
            </a:p>
          </p:txBody>
        </p:sp>
        <p:sp>
          <p:nvSpPr>
            <p:cNvPr id="16" name="TextBox 16"/>
            <p:cNvSpPr txBox="1"/>
            <p:nvPr/>
          </p:nvSpPr>
          <p:spPr>
            <a:xfrm>
              <a:off x="101600" y="-19050"/>
              <a:ext cx="1334011"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7" name="AutoShape 17"/>
          <p:cNvSpPr/>
          <p:nvPr/>
        </p:nvSpPr>
        <p:spPr>
          <a:xfrm flipV="1">
            <a:off x="-721523" y="803081"/>
            <a:ext cx="10545604" cy="19050"/>
          </a:xfrm>
          <a:prstGeom prst="line">
            <a:avLst/>
          </a:prstGeom>
          <a:ln w="38100" cap="flat">
            <a:solidFill>
              <a:srgbClr val="D90000"/>
            </a:solidFill>
            <a:prstDash val="solid"/>
            <a:headEnd type="none" w="sm" len="sm"/>
            <a:tailEnd type="none" w="sm" len="sm"/>
          </a:ln>
        </p:spPr>
        <p:txBody>
          <a:bodyPr/>
          <a:lstStyle/>
          <a:p>
            <a:endParaRPr lang="en-US"/>
          </a:p>
        </p:txBody>
      </p:sp>
      <p:sp>
        <p:nvSpPr>
          <p:cNvPr id="18" name="Freeform 18"/>
          <p:cNvSpPr/>
          <p:nvPr/>
        </p:nvSpPr>
        <p:spPr>
          <a:xfrm>
            <a:off x="2508298" y="4623976"/>
            <a:ext cx="1056211" cy="1039047"/>
          </a:xfrm>
          <a:custGeom>
            <a:avLst/>
            <a:gdLst/>
            <a:ahLst/>
            <a:cxnLst/>
            <a:rect l="l" t="t" r="r" b="b"/>
            <a:pathLst>
              <a:path w="1056211" h="1039047">
                <a:moveTo>
                  <a:pt x="0" y="0"/>
                </a:moveTo>
                <a:lnTo>
                  <a:pt x="1056210" y="0"/>
                </a:lnTo>
                <a:lnTo>
                  <a:pt x="1056210" y="1039048"/>
                </a:lnTo>
                <a:lnTo>
                  <a:pt x="0" y="103904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p:nvPr/>
        </p:nvSpPr>
        <p:spPr>
          <a:xfrm>
            <a:off x="4285307" y="4921778"/>
            <a:ext cx="7132181" cy="495443"/>
          </a:xfrm>
          <a:prstGeom prst="rect">
            <a:avLst/>
          </a:prstGeom>
        </p:spPr>
        <p:txBody>
          <a:bodyPr lIns="0" tIns="0" rIns="0" bIns="0" rtlCol="0" anchor="t">
            <a:spAutoFit/>
          </a:bodyPr>
          <a:lstStyle/>
          <a:p>
            <a:pPr marL="0" lvl="0" indent="0" algn="l">
              <a:lnSpc>
                <a:spcPts val="4016"/>
              </a:lnSpc>
              <a:spcBef>
                <a:spcPct val="0"/>
              </a:spcBef>
            </a:pPr>
            <a:r>
              <a:rPr lang="en-US" sz="2910" spc="285">
                <a:solidFill>
                  <a:srgbClr val="1E2759"/>
                </a:solidFill>
                <a:latin typeface="Industry 1"/>
                <a:ea typeface="Industry 1"/>
                <a:cs typeface="Industry 1"/>
                <a:sym typeface="Industry 1"/>
              </a:rPr>
              <a:t>Responsive Teaching</a:t>
            </a:r>
          </a:p>
        </p:txBody>
      </p:sp>
      <p:sp>
        <p:nvSpPr>
          <p:cNvPr id="20" name="TextBox 20"/>
          <p:cNvSpPr txBox="1"/>
          <p:nvPr/>
        </p:nvSpPr>
        <p:spPr>
          <a:xfrm>
            <a:off x="4374770" y="7263762"/>
            <a:ext cx="7132181" cy="495443"/>
          </a:xfrm>
          <a:prstGeom prst="rect">
            <a:avLst/>
          </a:prstGeom>
        </p:spPr>
        <p:txBody>
          <a:bodyPr lIns="0" tIns="0" rIns="0" bIns="0" rtlCol="0" anchor="t">
            <a:spAutoFit/>
          </a:bodyPr>
          <a:lstStyle/>
          <a:p>
            <a:pPr marL="0" lvl="0" indent="0" algn="l">
              <a:lnSpc>
                <a:spcPts val="4016"/>
              </a:lnSpc>
              <a:spcBef>
                <a:spcPct val="0"/>
              </a:spcBef>
            </a:pPr>
            <a:r>
              <a:rPr lang="en-US" sz="2910" spc="285">
                <a:solidFill>
                  <a:srgbClr val="1E2759"/>
                </a:solidFill>
                <a:latin typeface="Industry 1"/>
                <a:ea typeface="Industry 1"/>
                <a:cs typeface="Industry 1"/>
                <a:sym typeface="Industry 1"/>
              </a:rPr>
              <a:t>Faculty Training</a:t>
            </a:r>
          </a:p>
        </p:txBody>
      </p:sp>
      <p:sp>
        <p:nvSpPr>
          <p:cNvPr id="21" name="TextBox 21"/>
          <p:cNvSpPr txBox="1"/>
          <p:nvPr/>
        </p:nvSpPr>
        <p:spPr>
          <a:xfrm>
            <a:off x="958452" y="1224000"/>
            <a:ext cx="8843006" cy="1421316"/>
          </a:xfrm>
          <a:prstGeom prst="rect">
            <a:avLst/>
          </a:prstGeom>
        </p:spPr>
        <p:txBody>
          <a:bodyPr lIns="0" tIns="0" rIns="0" bIns="0" rtlCol="0" anchor="t">
            <a:spAutoFit/>
          </a:bodyPr>
          <a:lstStyle/>
          <a:p>
            <a:pPr marL="0" lvl="0" indent="0" algn="l">
              <a:lnSpc>
                <a:spcPts val="5553"/>
              </a:lnSpc>
            </a:pPr>
            <a:r>
              <a:rPr lang="en-US" sz="4829" spc="38">
                <a:solidFill>
                  <a:srgbClr val="FFFFFF"/>
                </a:solidFill>
                <a:latin typeface="Industry 1"/>
                <a:ea typeface="Industry 1"/>
                <a:cs typeface="Industry 1"/>
                <a:sym typeface="Industry 1"/>
              </a:rPr>
              <a:t>CULTURALLY RELEVANT TEACHING</a:t>
            </a:r>
          </a:p>
        </p:txBody>
      </p:sp>
      <p:grpSp>
        <p:nvGrpSpPr>
          <p:cNvPr id="22" name="Group 22"/>
          <p:cNvGrpSpPr/>
          <p:nvPr/>
        </p:nvGrpSpPr>
        <p:grpSpPr>
          <a:xfrm>
            <a:off x="958452" y="3009085"/>
            <a:ext cx="5689104" cy="275488"/>
            <a:chOff x="0" y="0"/>
            <a:chExt cx="4519796" cy="218865"/>
          </a:xfrm>
        </p:grpSpPr>
        <p:sp>
          <p:nvSpPr>
            <p:cNvPr id="23" name="Freeform 23"/>
            <p:cNvSpPr/>
            <p:nvPr/>
          </p:nvSpPr>
          <p:spPr>
            <a:xfrm>
              <a:off x="0" y="0"/>
              <a:ext cx="4519796" cy="218865"/>
            </a:xfrm>
            <a:custGeom>
              <a:avLst/>
              <a:gdLst/>
              <a:ahLst/>
              <a:cxnLst/>
              <a:rect l="l" t="t" r="r" b="b"/>
              <a:pathLst>
                <a:path w="4519796" h="218865">
                  <a:moveTo>
                    <a:pt x="4316596" y="0"/>
                  </a:moveTo>
                  <a:lnTo>
                    <a:pt x="0" y="0"/>
                  </a:lnTo>
                  <a:lnTo>
                    <a:pt x="203200" y="218865"/>
                  </a:lnTo>
                  <a:lnTo>
                    <a:pt x="4519796" y="218865"/>
                  </a:lnTo>
                  <a:lnTo>
                    <a:pt x="4316596" y="0"/>
                  </a:lnTo>
                  <a:close/>
                </a:path>
              </a:pathLst>
            </a:custGeom>
            <a:solidFill>
              <a:srgbClr val="D90000"/>
            </a:solidFill>
            <a:ln cap="sq">
              <a:noFill/>
              <a:prstDash val="solid"/>
              <a:miter/>
            </a:ln>
          </p:spPr>
          <p:txBody>
            <a:bodyPr/>
            <a:lstStyle/>
            <a:p>
              <a:endParaRPr lang="en-US"/>
            </a:p>
          </p:txBody>
        </p:sp>
        <p:sp>
          <p:nvSpPr>
            <p:cNvPr id="24" name="TextBox 24"/>
            <p:cNvSpPr txBox="1"/>
            <p:nvPr/>
          </p:nvSpPr>
          <p:spPr>
            <a:xfrm>
              <a:off x="101600" y="-19050"/>
              <a:ext cx="4316596" cy="237915"/>
            </a:xfrm>
            <a:prstGeom prst="rect">
              <a:avLst/>
            </a:prstGeom>
          </p:spPr>
          <p:txBody>
            <a:bodyPr lIns="50800" tIns="50800" rIns="50800" bIns="50800" rtlCol="0" anchor="ctr"/>
            <a:lstStyle/>
            <a:p>
              <a:pPr marL="0" lvl="0" indent="0" algn="ctr">
                <a:lnSpc>
                  <a:spcPts val="2859"/>
                </a:lnSpc>
                <a:spcBef>
                  <a:spcPct val="0"/>
                </a:spcBef>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grpSp>
        <p:nvGrpSpPr>
          <p:cNvPr id="3" name="Group 3"/>
          <p:cNvGrpSpPr/>
          <p:nvPr/>
        </p:nvGrpSpPr>
        <p:grpSpPr>
          <a:xfrm>
            <a:off x="-3950263" y="803081"/>
            <a:ext cx="15859325" cy="2258023"/>
            <a:chOff x="0" y="0"/>
            <a:chExt cx="1537211" cy="218865"/>
          </a:xfrm>
        </p:grpSpPr>
        <p:sp>
          <p:nvSpPr>
            <p:cNvPr id="4" name="Freeform 4"/>
            <p:cNvSpPr/>
            <p:nvPr/>
          </p:nvSpPr>
          <p:spPr>
            <a:xfrm>
              <a:off x="0" y="0"/>
              <a:ext cx="1537211" cy="218865"/>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1E2759"/>
            </a:solidFill>
            <a:ln cap="sq">
              <a:noFill/>
              <a:prstDash val="solid"/>
              <a:miter/>
            </a:ln>
          </p:spPr>
          <p:txBody>
            <a:bodyPr/>
            <a:lstStyle/>
            <a:p>
              <a:endParaRPr lang="en-US"/>
            </a:p>
          </p:txBody>
        </p:sp>
        <p:sp>
          <p:nvSpPr>
            <p:cNvPr id="5" name="TextBox 5"/>
            <p:cNvSpPr txBox="1"/>
            <p:nvPr/>
          </p:nvSpPr>
          <p:spPr>
            <a:xfrm>
              <a:off x="101600" y="-19050"/>
              <a:ext cx="1334011"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AutoShape 6"/>
          <p:cNvSpPr/>
          <p:nvPr/>
        </p:nvSpPr>
        <p:spPr>
          <a:xfrm flipV="1">
            <a:off x="-721523" y="803081"/>
            <a:ext cx="10545604" cy="19050"/>
          </a:xfrm>
          <a:prstGeom prst="line">
            <a:avLst/>
          </a:prstGeom>
          <a:ln w="38100" cap="flat">
            <a:solidFill>
              <a:srgbClr val="D90000"/>
            </a:solidFill>
            <a:prstDash val="solid"/>
            <a:headEnd type="none" w="sm" len="sm"/>
            <a:tailEnd type="none" w="sm" len="sm"/>
          </a:ln>
        </p:spPr>
        <p:txBody>
          <a:bodyPr/>
          <a:lstStyle/>
          <a:p>
            <a:endParaRPr lang="en-US"/>
          </a:p>
        </p:txBody>
      </p:sp>
      <p:grpSp>
        <p:nvGrpSpPr>
          <p:cNvPr id="7" name="Group 7"/>
          <p:cNvGrpSpPr/>
          <p:nvPr/>
        </p:nvGrpSpPr>
        <p:grpSpPr>
          <a:xfrm>
            <a:off x="958452" y="3009085"/>
            <a:ext cx="5689104" cy="275488"/>
            <a:chOff x="0" y="0"/>
            <a:chExt cx="4519796" cy="218865"/>
          </a:xfrm>
        </p:grpSpPr>
        <p:sp>
          <p:nvSpPr>
            <p:cNvPr id="8" name="Freeform 8"/>
            <p:cNvSpPr/>
            <p:nvPr/>
          </p:nvSpPr>
          <p:spPr>
            <a:xfrm>
              <a:off x="0" y="0"/>
              <a:ext cx="4519796" cy="218865"/>
            </a:xfrm>
            <a:custGeom>
              <a:avLst/>
              <a:gdLst/>
              <a:ahLst/>
              <a:cxnLst/>
              <a:rect l="l" t="t" r="r" b="b"/>
              <a:pathLst>
                <a:path w="4519796" h="218865">
                  <a:moveTo>
                    <a:pt x="4316596" y="0"/>
                  </a:moveTo>
                  <a:lnTo>
                    <a:pt x="0" y="0"/>
                  </a:lnTo>
                  <a:lnTo>
                    <a:pt x="203200" y="218865"/>
                  </a:lnTo>
                  <a:lnTo>
                    <a:pt x="4519796" y="218865"/>
                  </a:lnTo>
                  <a:lnTo>
                    <a:pt x="4316596" y="0"/>
                  </a:lnTo>
                  <a:close/>
                </a:path>
              </a:pathLst>
            </a:custGeom>
            <a:solidFill>
              <a:srgbClr val="D90000"/>
            </a:solidFill>
            <a:ln cap="sq">
              <a:noFill/>
              <a:prstDash val="solid"/>
              <a:miter/>
            </a:ln>
          </p:spPr>
          <p:txBody>
            <a:bodyPr/>
            <a:lstStyle/>
            <a:p>
              <a:endParaRPr lang="en-US"/>
            </a:p>
          </p:txBody>
        </p:sp>
        <p:sp>
          <p:nvSpPr>
            <p:cNvPr id="9" name="TextBox 9"/>
            <p:cNvSpPr txBox="1"/>
            <p:nvPr/>
          </p:nvSpPr>
          <p:spPr>
            <a:xfrm>
              <a:off x="101600" y="-19050"/>
              <a:ext cx="4316596"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813252" y="3760878"/>
            <a:ext cx="6851587" cy="4308685"/>
            <a:chOff x="0" y="0"/>
            <a:chExt cx="9135450" cy="5744913"/>
          </a:xfrm>
        </p:grpSpPr>
        <p:sp>
          <p:nvSpPr>
            <p:cNvPr id="11" name="Freeform 11"/>
            <p:cNvSpPr/>
            <p:nvPr/>
          </p:nvSpPr>
          <p:spPr>
            <a:xfrm>
              <a:off x="0" y="4308664"/>
              <a:ext cx="9135450" cy="1436249"/>
            </a:xfrm>
            <a:custGeom>
              <a:avLst/>
              <a:gdLst/>
              <a:ahLst/>
              <a:cxnLst/>
              <a:rect l="l" t="t" r="r" b="b"/>
              <a:pathLst>
                <a:path w="9135450" h="1436249">
                  <a:moveTo>
                    <a:pt x="0" y="0"/>
                  </a:moveTo>
                  <a:lnTo>
                    <a:pt x="9135450" y="0"/>
                  </a:lnTo>
                  <a:lnTo>
                    <a:pt x="9135450" y="1436249"/>
                  </a:lnTo>
                  <a:lnTo>
                    <a:pt x="0" y="1436249"/>
                  </a:lnTo>
                  <a:lnTo>
                    <a:pt x="0" y="0"/>
                  </a:lnTo>
                  <a:close/>
                </a:path>
              </a:pathLst>
            </a:custGeom>
            <a:blipFill>
              <a:blip r:embed="rId4">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12" name="Group 12"/>
            <p:cNvGrpSpPr/>
            <p:nvPr/>
          </p:nvGrpSpPr>
          <p:grpSpPr>
            <a:xfrm>
              <a:off x="81686" y="0"/>
              <a:ext cx="9053764" cy="5092679"/>
              <a:chOff x="0" y="0"/>
              <a:chExt cx="11289030" cy="6350000"/>
            </a:xfrm>
          </p:grpSpPr>
          <p:sp>
            <p:nvSpPr>
              <p:cNvPr id="13" name="Freeform 13"/>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5">
                  <a:extLst>
                    <a:ext uri="{28A0092B-C50C-407E-A947-70E740481C1C}">
                      <a14:useLocalDpi xmlns:a14="http://schemas.microsoft.com/office/drawing/2010/main"/>
                    </a:ext>
                  </a:extLst>
                </a:blip>
                <a:stretch>
                  <a:fillRect/>
                </a:stretch>
              </a:blipFill>
            </p:spPr>
            <p:txBody>
              <a:bodyPr/>
              <a:lstStyle/>
              <a:p>
                <a:endParaRPr lang="en-US"/>
              </a:p>
            </p:txBody>
          </p:sp>
        </p:grpSp>
      </p:grpSp>
      <p:grpSp>
        <p:nvGrpSpPr>
          <p:cNvPr id="14" name="Group 14"/>
          <p:cNvGrpSpPr/>
          <p:nvPr/>
        </p:nvGrpSpPr>
        <p:grpSpPr>
          <a:xfrm>
            <a:off x="8868075" y="3760878"/>
            <a:ext cx="6851587" cy="4308685"/>
            <a:chOff x="0" y="0"/>
            <a:chExt cx="9135450" cy="5744913"/>
          </a:xfrm>
        </p:grpSpPr>
        <p:sp>
          <p:nvSpPr>
            <p:cNvPr id="15" name="Freeform 15"/>
            <p:cNvSpPr/>
            <p:nvPr/>
          </p:nvSpPr>
          <p:spPr>
            <a:xfrm>
              <a:off x="0" y="4308664"/>
              <a:ext cx="9135450" cy="1436249"/>
            </a:xfrm>
            <a:custGeom>
              <a:avLst/>
              <a:gdLst/>
              <a:ahLst/>
              <a:cxnLst/>
              <a:rect l="l" t="t" r="r" b="b"/>
              <a:pathLst>
                <a:path w="9135450" h="1436249">
                  <a:moveTo>
                    <a:pt x="0" y="0"/>
                  </a:moveTo>
                  <a:lnTo>
                    <a:pt x="9135450" y="0"/>
                  </a:lnTo>
                  <a:lnTo>
                    <a:pt x="9135450" y="1436249"/>
                  </a:lnTo>
                  <a:lnTo>
                    <a:pt x="0" y="1436249"/>
                  </a:lnTo>
                  <a:lnTo>
                    <a:pt x="0" y="0"/>
                  </a:lnTo>
                  <a:close/>
                </a:path>
              </a:pathLst>
            </a:custGeom>
            <a:blipFill>
              <a:blip r:embed="rId4">
                <a:extLst>
                  <a:ext uri="{28A0092B-C50C-407E-A947-70E740481C1C}">
                    <a14:useLocalDpi xmlns:a14="http://schemas.microsoft.com/office/drawing/2010/main"/>
                  </a:ext>
                </a:extLst>
              </a:blip>
              <a:stretch>
                <a:fillRect t="-25622"/>
              </a:stretch>
            </a:blipFill>
          </p:spPr>
          <p:txBody>
            <a:bodyPr/>
            <a:lstStyle/>
            <a:p>
              <a:endParaRPr lang="en-US"/>
            </a:p>
          </p:txBody>
        </p:sp>
        <p:grpSp>
          <p:nvGrpSpPr>
            <p:cNvPr id="16" name="Group 16"/>
            <p:cNvGrpSpPr/>
            <p:nvPr/>
          </p:nvGrpSpPr>
          <p:grpSpPr>
            <a:xfrm>
              <a:off x="81686" y="0"/>
              <a:ext cx="9053764" cy="5092679"/>
              <a:chOff x="0" y="0"/>
              <a:chExt cx="11289030" cy="6350000"/>
            </a:xfrm>
          </p:grpSpPr>
          <p:sp>
            <p:nvSpPr>
              <p:cNvPr id="17" name="Freeform 17"/>
              <p:cNvSpPr/>
              <p:nvPr/>
            </p:nvSpPr>
            <p:spPr>
              <a:xfrm>
                <a:off x="0" y="0"/>
                <a:ext cx="11287760" cy="6350000"/>
              </a:xfrm>
              <a:custGeom>
                <a:avLst/>
                <a:gdLst/>
                <a:ahLst/>
                <a:cxnLst/>
                <a:rect l="l" t="t" r="r" b="b"/>
                <a:pathLst>
                  <a:path w="11287760" h="6350000">
                    <a:moveTo>
                      <a:pt x="0" y="5824220"/>
                    </a:moveTo>
                    <a:lnTo>
                      <a:pt x="0" y="525780"/>
                    </a:lnTo>
                    <a:cubicBezTo>
                      <a:pt x="0" y="234950"/>
                      <a:pt x="234950" y="0"/>
                      <a:pt x="525780" y="0"/>
                    </a:cubicBezTo>
                    <a:lnTo>
                      <a:pt x="10761980" y="0"/>
                    </a:lnTo>
                    <a:cubicBezTo>
                      <a:pt x="11052810" y="0"/>
                      <a:pt x="11287760" y="234950"/>
                      <a:pt x="11287760" y="525780"/>
                    </a:cubicBezTo>
                    <a:lnTo>
                      <a:pt x="11287760" y="5822950"/>
                    </a:lnTo>
                    <a:cubicBezTo>
                      <a:pt x="11287760" y="6113780"/>
                      <a:pt x="11052810" y="6348730"/>
                      <a:pt x="10761980" y="6348730"/>
                    </a:cubicBezTo>
                    <a:lnTo>
                      <a:pt x="525780" y="6348730"/>
                    </a:lnTo>
                    <a:cubicBezTo>
                      <a:pt x="236220" y="6350000"/>
                      <a:pt x="0" y="6115050"/>
                      <a:pt x="0" y="5824220"/>
                    </a:cubicBezTo>
                    <a:close/>
                  </a:path>
                </a:pathLst>
              </a:custGeom>
              <a:blipFill>
                <a:blip r:embed="rId6">
                  <a:extLst>
                    <a:ext uri="{28A0092B-C50C-407E-A947-70E740481C1C}">
                      <a14:useLocalDpi xmlns:a14="http://schemas.microsoft.com/office/drawing/2010/main"/>
                    </a:ext>
                  </a:extLst>
                </a:blip>
                <a:stretch>
                  <a:fillRect/>
                </a:stretch>
              </a:blipFill>
            </p:spPr>
            <p:txBody>
              <a:bodyPr/>
              <a:lstStyle/>
              <a:p>
                <a:endParaRPr lang="en-US"/>
              </a:p>
            </p:txBody>
          </p:sp>
        </p:grpSp>
      </p:grpSp>
      <p:sp>
        <p:nvSpPr>
          <p:cNvPr id="18" name="TextBox 18"/>
          <p:cNvSpPr txBox="1"/>
          <p:nvPr/>
        </p:nvSpPr>
        <p:spPr>
          <a:xfrm>
            <a:off x="1401615" y="8229283"/>
            <a:ext cx="5967614" cy="495443"/>
          </a:xfrm>
          <a:prstGeom prst="rect">
            <a:avLst/>
          </a:prstGeom>
        </p:spPr>
        <p:txBody>
          <a:bodyPr lIns="0" tIns="0" rIns="0" bIns="0" rtlCol="0" anchor="t">
            <a:spAutoFit/>
          </a:bodyPr>
          <a:lstStyle/>
          <a:p>
            <a:pPr marL="0" lvl="0" indent="0" algn="l">
              <a:lnSpc>
                <a:spcPts val="4016"/>
              </a:lnSpc>
              <a:spcBef>
                <a:spcPct val="0"/>
              </a:spcBef>
            </a:pPr>
            <a:r>
              <a:rPr lang="en-US" sz="2910" spc="285">
                <a:solidFill>
                  <a:srgbClr val="1E2759"/>
                </a:solidFill>
                <a:latin typeface="Industry 1"/>
                <a:ea typeface="Industry 1"/>
                <a:cs typeface="Industry 1"/>
                <a:sym typeface="Industry 1"/>
              </a:rPr>
              <a:t>Celebrate Hispanic Heritage</a:t>
            </a:r>
          </a:p>
        </p:txBody>
      </p:sp>
      <p:sp>
        <p:nvSpPr>
          <p:cNvPr id="19" name="TextBox 19"/>
          <p:cNvSpPr txBox="1"/>
          <p:nvPr/>
        </p:nvSpPr>
        <p:spPr>
          <a:xfrm>
            <a:off x="9989649" y="8079088"/>
            <a:ext cx="5038732" cy="862510"/>
          </a:xfrm>
          <a:prstGeom prst="rect">
            <a:avLst/>
          </a:prstGeom>
        </p:spPr>
        <p:txBody>
          <a:bodyPr lIns="0" tIns="0" rIns="0" bIns="0" rtlCol="0" anchor="t">
            <a:spAutoFit/>
          </a:bodyPr>
          <a:lstStyle/>
          <a:p>
            <a:pPr algn="ctr">
              <a:lnSpc>
                <a:spcPts val="3376"/>
              </a:lnSpc>
            </a:pPr>
            <a:r>
              <a:rPr lang="en-US" sz="2910" spc="285">
                <a:solidFill>
                  <a:srgbClr val="1E2759"/>
                </a:solidFill>
                <a:latin typeface="Industry 1"/>
                <a:ea typeface="Industry 1"/>
                <a:cs typeface="Industry 1"/>
                <a:sym typeface="Industry 1"/>
              </a:rPr>
              <a:t>Diversity in Leadership </a:t>
            </a:r>
          </a:p>
          <a:p>
            <a:pPr marL="0" lvl="0" indent="0" algn="ctr">
              <a:lnSpc>
                <a:spcPts val="3376"/>
              </a:lnSpc>
            </a:pPr>
            <a:r>
              <a:rPr lang="en-US" sz="2910" spc="285">
                <a:solidFill>
                  <a:srgbClr val="1E2759"/>
                </a:solidFill>
                <a:latin typeface="Industry 1"/>
                <a:ea typeface="Industry 1"/>
                <a:cs typeface="Industry 1"/>
                <a:sym typeface="Industry 1"/>
              </a:rPr>
              <a:t>and Faculty</a:t>
            </a:r>
          </a:p>
        </p:txBody>
      </p:sp>
      <p:sp>
        <p:nvSpPr>
          <p:cNvPr id="20" name="TextBox 20"/>
          <p:cNvSpPr txBox="1"/>
          <p:nvPr/>
        </p:nvSpPr>
        <p:spPr>
          <a:xfrm>
            <a:off x="958452" y="1224000"/>
            <a:ext cx="8843006" cy="1421316"/>
          </a:xfrm>
          <a:prstGeom prst="rect">
            <a:avLst/>
          </a:prstGeom>
        </p:spPr>
        <p:txBody>
          <a:bodyPr lIns="0" tIns="0" rIns="0" bIns="0" rtlCol="0" anchor="t">
            <a:spAutoFit/>
          </a:bodyPr>
          <a:lstStyle/>
          <a:p>
            <a:pPr marL="0" lvl="0" indent="0" algn="l">
              <a:lnSpc>
                <a:spcPts val="5553"/>
              </a:lnSpc>
            </a:pPr>
            <a:r>
              <a:rPr lang="en-US" sz="4829" spc="38">
                <a:solidFill>
                  <a:srgbClr val="FFFFFF"/>
                </a:solidFill>
                <a:latin typeface="Industry 1"/>
                <a:ea typeface="Industry 1"/>
                <a:cs typeface="Industry 1"/>
                <a:sym typeface="Industry 1"/>
              </a:rPr>
              <a:t>CREATING AN INCLUSIVE CAMPUS CLIMATE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extLst>
                <a:ext uri="{28A0092B-C50C-407E-A947-70E740481C1C}">
                  <a14:useLocalDpi xmlns:a14="http://schemas.microsoft.com/office/drawing/2010/main"/>
                </a:ext>
              </a:extLst>
            </a:blip>
            <a:stretch>
              <a:fillRect t="-38888" b="-38888"/>
            </a:stretch>
          </a:blipFill>
        </p:spPr>
        <p:txBody>
          <a:bodyPr/>
          <a:lstStyle/>
          <a:p>
            <a:endParaRPr lang="en-US"/>
          </a:p>
        </p:txBody>
      </p:sp>
      <p:sp>
        <p:nvSpPr>
          <p:cNvPr id="3" name="Freeform 3"/>
          <p:cNvSpPr/>
          <p:nvPr/>
        </p:nvSpPr>
        <p:spPr>
          <a:xfrm>
            <a:off x="5011775" y="915017"/>
            <a:ext cx="16049005" cy="10696724"/>
          </a:xfrm>
          <a:custGeom>
            <a:avLst/>
            <a:gdLst/>
            <a:ahLst/>
            <a:cxnLst/>
            <a:rect l="l" t="t" r="r" b="b"/>
            <a:pathLst>
              <a:path w="16049005" h="10696724">
                <a:moveTo>
                  <a:pt x="0" y="0"/>
                </a:moveTo>
                <a:lnTo>
                  <a:pt x="16049005" y="0"/>
                </a:lnTo>
                <a:lnTo>
                  <a:pt x="16049005" y="10696725"/>
                </a:lnTo>
                <a:lnTo>
                  <a:pt x="0" y="10696725"/>
                </a:lnTo>
                <a:lnTo>
                  <a:pt x="0" y="0"/>
                </a:lnTo>
                <a:close/>
              </a:path>
            </a:pathLst>
          </a:custGeom>
          <a:blipFill>
            <a:blip r:embed="rId4"/>
            <a:stretch>
              <a:fillRect/>
            </a:stretch>
          </a:blipFill>
        </p:spPr>
        <p:txBody>
          <a:bodyPr/>
          <a:lstStyle/>
          <a:p>
            <a:endParaRPr lang="en-US"/>
          </a:p>
        </p:txBody>
      </p:sp>
      <p:sp>
        <p:nvSpPr>
          <p:cNvPr id="4" name="Freeform 4"/>
          <p:cNvSpPr/>
          <p:nvPr/>
        </p:nvSpPr>
        <p:spPr>
          <a:xfrm rot="5400000">
            <a:off x="-2354092" y="515059"/>
            <a:ext cx="16230600" cy="7648670"/>
          </a:xfrm>
          <a:custGeom>
            <a:avLst/>
            <a:gdLst/>
            <a:ahLst/>
            <a:cxnLst/>
            <a:rect l="l" t="t" r="r" b="b"/>
            <a:pathLst>
              <a:path w="16230600" h="7648670">
                <a:moveTo>
                  <a:pt x="0" y="0"/>
                </a:moveTo>
                <a:lnTo>
                  <a:pt x="16230600" y="0"/>
                </a:lnTo>
                <a:lnTo>
                  <a:pt x="16230600" y="7648670"/>
                </a:lnTo>
                <a:lnTo>
                  <a:pt x="0" y="7648670"/>
                </a:lnTo>
                <a:lnTo>
                  <a:pt x="0" y="0"/>
                </a:lnTo>
                <a:close/>
              </a:path>
            </a:pathLst>
          </a:custGeom>
          <a:blipFill>
            <a:blip r:embed="rId5"/>
            <a:stretch>
              <a:fillRect/>
            </a:stretch>
          </a:blipFill>
        </p:spPr>
        <p:txBody>
          <a:bodyPr/>
          <a:lstStyle/>
          <a:p>
            <a:endParaRPr lang="en-US"/>
          </a:p>
        </p:txBody>
      </p:sp>
      <p:sp>
        <p:nvSpPr>
          <p:cNvPr id="5" name="Freeform 5"/>
          <p:cNvSpPr/>
          <p:nvPr/>
        </p:nvSpPr>
        <p:spPr>
          <a:xfrm rot="5400000">
            <a:off x="-2115554" y="4088849"/>
            <a:ext cx="16230600" cy="7648670"/>
          </a:xfrm>
          <a:custGeom>
            <a:avLst/>
            <a:gdLst/>
            <a:ahLst/>
            <a:cxnLst/>
            <a:rect l="l" t="t" r="r" b="b"/>
            <a:pathLst>
              <a:path w="16230600" h="7648670">
                <a:moveTo>
                  <a:pt x="0" y="0"/>
                </a:moveTo>
                <a:lnTo>
                  <a:pt x="16230600" y="0"/>
                </a:lnTo>
                <a:lnTo>
                  <a:pt x="16230600" y="7648670"/>
                </a:lnTo>
                <a:lnTo>
                  <a:pt x="0" y="7648670"/>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958452" y="3009085"/>
            <a:ext cx="5689104" cy="275488"/>
            <a:chOff x="0" y="0"/>
            <a:chExt cx="4519796" cy="218865"/>
          </a:xfrm>
        </p:grpSpPr>
        <p:sp>
          <p:nvSpPr>
            <p:cNvPr id="7" name="Freeform 7"/>
            <p:cNvSpPr/>
            <p:nvPr/>
          </p:nvSpPr>
          <p:spPr>
            <a:xfrm>
              <a:off x="0" y="0"/>
              <a:ext cx="4519796" cy="218865"/>
            </a:xfrm>
            <a:custGeom>
              <a:avLst/>
              <a:gdLst/>
              <a:ahLst/>
              <a:cxnLst/>
              <a:rect l="l" t="t" r="r" b="b"/>
              <a:pathLst>
                <a:path w="4519796" h="218865">
                  <a:moveTo>
                    <a:pt x="4316596" y="0"/>
                  </a:moveTo>
                  <a:lnTo>
                    <a:pt x="0" y="0"/>
                  </a:lnTo>
                  <a:lnTo>
                    <a:pt x="203200" y="218865"/>
                  </a:lnTo>
                  <a:lnTo>
                    <a:pt x="4519796" y="218865"/>
                  </a:lnTo>
                  <a:lnTo>
                    <a:pt x="4316596" y="0"/>
                  </a:lnTo>
                  <a:close/>
                </a:path>
              </a:pathLst>
            </a:custGeom>
            <a:solidFill>
              <a:srgbClr val="D90000"/>
            </a:solidFill>
            <a:ln cap="sq">
              <a:noFill/>
              <a:prstDash val="solid"/>
              <a:miter/>
            </a:ln>
          </p:spPr>
          <p:txBody>
            <a:bodyPr/>
            <a:lstStyle/>
            <a:p>
              <a:endParaRPr lang="en-US"/>
            </a:p>
          </p:txBody>
        </p:sp>
        <p:sp>
          <p:nvSpPr>
            <p:cNvPr id="8" name="TextBox 8"/>
            <p:cNvSpPr txBox="1"/>
            <p:nvPr/>
          </p:nvSpPr>
          <p:spPr>
            <a:xfrm>
              <a:off x="101600" y="-19050"/>
              <a:ext cx="4316596" cy="237915"/>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9" name="Group 9"/>
          <p:cNvGrpSpPr/>
          <p:nvPr/>
        </p:nvGrpSpPr>
        <p:grpSpPr>
          <a:xfrm>
            <a:off x="-3950263" y="803081"/>
            <a:ext cx="15859325" cy="2258023"/>
            <a:chOff x="0" y="0"/>
            <a:chExt cx="1537211" cy="218865"/>
          </a:xfrm>
        </p:grpSpPr>
        <p:sp>
          <p:nvSpPr>
            <p:cNvPr id="10" name="Freeform 10"/>
            <p:cNvSpPr/>
            <p:nvPr/>
          </p:nvSpPr>
          <p:spPr>
            <a:xfrm>
              <a:off x="0" y="0"/>
              <a:ext cx="1537211" cy="218865"/>
            </a:xfrm>
            <a:custGeom>
              <a:avLst/>
              <a:gdLst/>
              <a:ahLst/>
              <a:cxnLst/>
              <a:rect l="l" t="t" r="r" b="b"/>
              <a:pathLst>
                <a:path w="1537211" h="218865">
                  <a:moveTo>
                    <a:pt x="1334011" y="0"/>
                  </a:moveTo>
                  <a:lnTo>
                    <a:pt x="0" y="0"/>
                  </a:lnTo>
                  <a:lnTo>
                    <a:pt x="203200" y="218865"/>
                  </a:lnTo>
                  <a:lnTo>
                    <a:pt x="1537211" y="218865"/>
                  </a:lnTo>
                  <a:lnTo>
                    <a:pt x="1334011" y="0"/>
                  </a:lnTo>
                  <a:close/>
                </a:path>
              </a:pathLst>
            </a:custGeom>
            <a:solidFill>
              <a:srgbClr val="1E2759"/>
            </a:solidFill>
            <a:ln cap="sq">
              <a:noFill/>
              <a:prstDash val="solid"/>
              <a:miter/>
            </a:ln>
          </p:spPr>
          <p:txBody>
            <a:bodyPr/>
            <a:lstStyle/>
            <a:p>
              <a:endParaRPr lang="en-US"/>
            </a:p>
          </p:txBody>
        </p:sp>
        <p:sp>
          <p:nvSpPr>
            <p:cNvPr id="11" name="TextBox 11"/>
            <p:cNvSpPr txBox="1"/>
            <p:nvPr/>
          </p:nvSpPr>
          <p:spPr>
            <a:xfrm>
              <a:off x="101600" y="-19050"/>
              <a:ext cx="1334011" cy="237915"/>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AutoShape 12"/>
          <p:cNvSpPr/>
          <p:nvPr/>
        </p:nvSpPr>
        <p:spPr>
          <a:xfrm flipV="1">
            <a:off x="-721523" y="803081"/>
            <a:ext cx="10545604" cy="19050"/>
          </a:xfrm>
          <a:prstGeom prst="line">
            <a:avLst/>
          </a:prstGeom>
          <a:ln w="38100" cap="flat">
            <a:solidFill>
              <a:srgbClr val="D90000"/>
            </a:solidFill>
            <a:prstDash val="solid"/>
            <a:headEnd type="none" w="sm" len="sm"/>
            <a:tailEnd type="none" w="sm" len="sm"/>
          </a:ln>
        </p:spPr>
        <p:txBody>
          <a:bodyPr/>
          <a:lstStyle/>
          <a:p>
            <a:endParaRPr lang="en-US"/>
          </a:p>
        </p:txBody>
      </p:sp>
      <p:sp>
        <p:nvSpPr>
          <p:cNvPr id="13" name="TextBox 13"/>
          <p:cNvSpPr txBox="1"/>
          <p:nvPr/>
        </p:nvSpPr>
        <p:spPr>
          <a:xfrm>
            <a:off x="958452" y="1224000"/>
            <a:ext cx="8843006" cy="1421316"/>
          </a:xfrm>
          <a:prstGeom prst="rect">
            <a:avLst/>
          </a:prstGeom>
        </p:spPr>
        <p:txBody>
          <a:bodyPr lIns="0" tIns="0" rIns="0" bIns="0" rtlCol="0" anchor="t">
            <a:spAutoFit/>
          </a:bodyPr>
          <a:lstStyle/>
          <a:p>
            <a:pPr marL="0" lvl="0" indent="0" algn="l">
              <a:lnSpc>
                <a:spcPts val="5553"/>
              </a:lnSpc>
            </a:pPr>
            <a:r>
              <a:rPr lang="en-US" sz="4829" spc="38">
                <a:solidFill>
                  <a:srgbClr val="FFFFFF"/>
                </a:solidFill>
                <a:latin typeface="Industry 1"/>
                <a:ea typeface="Industry 1"/>
                <a:cs typeface="Industry 1"/>
                <a:sym typeface="Industry 1"/>
              </a:rPr>
              <a:t>SUPPORT FOR FIRST-GENERATION STUDENTS</a:t>
            </a:r>
          </a:p>
        </p:txBody>
      </p:sp>
      <p:sp>
        <p:nvSpPr>
          <p:cNvPr id="14" name="TextBox 14"/>
          <p:cNvSpPr txBox="1"/>
          <p:nvPr/>
        </p:nvSpPr>
        <p:spPr>
          <a:xfrm>
            <a:off x="570263" y="4291769"/>
            <a:ext cx="6647556" cy="2334895"/>
          </a:xfrm>
          <a:prstGeom prst="rect">
            <a:avLst/>
          </a:prstGeom>
        </p:spPr>
        <p:txBody>
          <a:bodyPr lIns="0" tIns="0" rIns="0" bIns="0" rtlCol="0" anchor="t">
            <a:spAutoFit/>
          </a:bodyPr>
          <a:lstStyle/>
          <a:p>
            <a:pPr algn="l">
              <a:lnSpc>
                <a:spcPts val="3079"/>
              </a:lnSpc>
            </a:pPr>
            <a:r>
              <a:rPr lang="en-US" sz="2199">
                <a:solidFill>
                  <a:srgbClr val="1E2759"/>
                </a:solidFill>
                <a:latin typeface="Industry 1"/>
                <a:ea typeface="Industry 1"/>
                <a:cs typeface="Industry 1"/>
                <a:sym typeface="Industry 1"/>
              </a:rPr>
              <a:t>Living-Learning Community</a:t>
            </a:r>
          </a:p>
          <a:p>
            <a:pPr algn="l">
              <a:lnSpc>
                <a:spcPts val="3079"/>
              </a:lnSpc>
            </a:pPr>
            <a:endParaRPr lang="en-US" sz="2199">
              <a:solidFill>
                <a:srgbClr val="1E2759"/>
              </a:solidFill>
              <a:latin typeface="Industry 1"/>
              <a:ea typeface="Industry 1"/>
              <a:cs typeface="Industry 1"/>
              <a:sym typeface="Industry 1"/>
            </a:endParaRPr>
          </a:p>
          <a:p>
            <a:pPr algn="l">
              <a:lnSpc>
                <a:spcPts val="3079"/>
              </a:lnSpc>
            </a:pPr>
            <a:r>
              <a:rPr lang="en-US" sz="2199">
                <a:solidFill>
                  <a:srgbClr val="1E2759"/>
                </a:solidFill>
                <a:latin typeface="Industry 1"/>
                <a:ea typeface="Industry 1"/>
                <a:cs typeface="Industry 1"/>
                <a:sym typeface="Industry 1"/>
              </a:rPr>
              <a:t>First-Generation Student Pillar and Celebration</a:t>
            </a:r>
          </a:p>
          <a:p>
            <a:pPr algn="l">
              <a:lnSpc>
                <a:spcPts val="3079"/>
              </a:lnSpc>
            </a:pPr>
            <a:endParaRPr lang="en-US" sz="2199">
              <a:solidFill>
                <a:srgbClr val="1E2759"/>
              </a:solidFill>
              <a:latin typeface="Industry 1"/>
              <a:ea typeface="Industry 1"/>
              <a:cs typeface="Industry 1"/>
              <a:sym typeface="Industry 1"/>
            </a:endParaRPr>
          </a:p>
          <a:p>
            <a:pPr algn="l">
              <a:lnSpc>
                <a:spcPts val="3079"/>
              </a:lnSpc>
            </a:pPr>
            <a:r>
              <a:rPr lang="en-US" sz="2199">
                <a:solidFill>
                  <a:srgbClr val="1E2759"/>
                </a:solidFill>
                <a:latin typeface="Industry 1"/>
                <a:ea typeface="Industry 1"/>
                <a:cs typeface="Industry 1"/>
                <a:sym typeface="Industry 1"/>
              </a:rPr>
              <a:t>First-Generation Student recognition </a:t>
            </a:r>
          </a:p>
          <a:p>
            <a:pPr algn="l">
              <a:lnSpc>
                <a:spcPts val="3079"/>
              </a:lnSpc>
            </a:pPr>
            <a:r>
              <a:rPr lang="en-US" sz="2199">
                <a:solidFill>
                  <a:srgbClr val="1E2759"/>
                </a:solidFill>
                <a:latin typeface="Industry 1"/>
                <a:ea typeface="Industry 1"/>
                <a:cs typeface="Industry 1"/>
                <a:sym typeface="Industry 1"/>
              </a:rPr>
              <a:t>at Commencement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1439</TotalTime>
  <Words>2063</Words>
  <Application>Microsoft Macintosh PowerPoint</Application>
  <PresentationFormat>Custom</PresentationFormat>
  <Paragraphs>191</Paragraphs>
  <Slides>15</Slides>
  <Notes>15</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15</vt:i4>
      </vt:variant>
    </vt:vector>
  </HeadingPairs>
  <TitlesOfParts>
    <vt:vector size="34" baseType="lpstr">
      <vt:lpstr>Proxima Nova 1</vt:lpstr>
      <vt:lpstr>Industry 2</vt:lpstr>
      <vt:lpstr>Industry</vt:lpstr>
      <vt:lpstr>Courier New</vt:lpstr>
      <vt:lpstr>Proxima Nova</vt:lpstr>
      <vt:lpstr>Proxima Nova Rg</vt:lpstr>
      <vt:lpstr>inherit</vt:lpstr>
      <vt:lpstr>Calibri</vt:lpstr>
      <vt:lpstr>Roboto</vt:lpstr>
      <vt:lpstr>PROXIMA NOVA EXTRABOLD</vt:lpstr>
      <vt:lpstr>Archivo Black</vt:lpstr>
      <vt:lpstr>Helvetica</vt:lpstr>
      <vt:lpstr>Industry 1</vt:lpstr>
      <vt:lpstr>Arial</vt:lpstr>
      <vt:lpstr>Aptos</vt:lpstr>
      <vt:lpstr>Industry Bold</vt:lpstr>
      <vt:lpstr>Times New Roman</vt:lpstr>
      <vt:lpstr>Proxima Nova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BOG EO Presentation</dc:title>
  <cp:lastModifiedBy>Ghosh,Jennifer</cp:lastModifiedBy>
  <cp:revision>5</cp:revision>
  <dcterms:created xsi:type="dcterms:W3CDTF">2006-08-16T00:00:00Z</dcterms:created>
  <dcterms:modified xsi:type="dcterms:W3CDTF">2025-06-04T22:07:00Z</dcterms:modified>
  <dc:identifier>DAGj9xIdf_Q</dc:identifier>
</cp:coreProperties>
</file>