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Montserrat"/>
      <p:regular r:id="rId34"/>
      <p:bold r:id="rId35"/>
      <p:italic r:id="rId36"/>
      <p:boldItalic r:id="rId37"/>
    </p:embeddedFont>
    <p:embeddedFont>
      <p:font typeface="PT Serif"/>
      <p:regular r:id="rId38"/>
      <p:bold r:id="rId39"/>
      <p:italic r:id="rId40"/>
      <p:boldItalic r:id="rId41"/>
    </p:embeddedFont>
    <p:embeddedFont>
      <p:font typeface="Armata"/>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552">
          <p15:clr>
            <a:srgbClr val="A4A3A4"/>
          </p15:clr>
        </p15:guide>
        <p15:guide id="3" pos="3940">
          <p15:clr>
            <a:srgbClr val="A4A3A4"/>
          </p15:clr>
        </p15:guide>
      </p15:sldGuideLst>
    </p:ext>
    <p:ext uri="http://customooxmlschemas.google.com/">
      <go:slidesCustomData xmlns:go="http://customooxmlschemas.google.com/" r:id="rId43" roundtripDataSignature="AMtx7mjoq9PPEIo7YnR38AEGORje2L4q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552"/>
        <p:guide pos="39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TSerif-italic.fntdata"/><Relationship Id="rId20" Type="http://schemas.openxmlformats.org/officeDocument/2006/relationships/slide" Target="slides/slide15.xml"/><Relationship Id="rId42" Type="http://schemas.openxmlformats.org/officeDocument/2006/relationships/font" Target="fonts/Armata-regular.fntdata"/><Relationship Id="rId41" Type="http://schemas.openxmlformats.org/officeDocument/2006/relationships/font" Target="fonts/PTSerif-bold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39" Type="http://schemas.openxmlformats.org/officeDocument/2006/relationships/font" Target="fonts/PTSerif-bold.fntdata"/><Relationship Id="rId16" Type="http://schemas.openxmlformats.org/officeDocument/2006/relationships/slide" Target="slides/slide11.xml"/><Relationship Id="rId38" Type="http://schemas.openxmlformats.org/officeDocument/2006/relationships/font" Target="fonts/PTSerif-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c2143cf52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cc2143cf52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d8f1b1f6d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cd8f1b1f6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e464d8dc4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ce464d8dc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c2143cf52_2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cc2143cf52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e464d8dc4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ce464d8dc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e464d8dc4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ce464d8dc4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c2143cf52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cc2143cf52_2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cc2143cf52_2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ec2aeca05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ec2aeca05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cec2aeca05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e464d8dc4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ce464d8dc4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e464d8dc4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ce464d8dc4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e464d8dc4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ce464d8dc4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e464d8dc4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ce464d8dc4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e464d8dc4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ce464d8dc4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ce464d8dc4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ce464d8dc4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e464d8dc4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ce464d8dc4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e464d8dc4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ce464d8dc4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e464d8dc4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ce464d8dc4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ce464d8dc4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ce464d8dc4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be3541e0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cbe3541e0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be3541e0c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cbe3541e0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be3541e0c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cbe3541e0c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be3541e0c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cbe3541e0c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e464d8dc4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ce464d8dc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e464d8dc4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ce464d8dc4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14" name="Shape 14"/>
        <p:cNvGrpSpPr/>
        <p:nvPr/>
      </p:nvGrpSpPr>
      <p:grpSpPr>
        <a:xfrm>
          <a:off x="0" y="0"/>
          <a:ext cx="0" cy="0"/>
          <a:chOff x="0" y="0"/>
          <a:chExt cx="0" cy="0"/>
        </a:xfrm>
      </p:grpSpPr>
      <p:sp>
        <p:nvSpPr>
          <p:cNvPr id="15" name="Google Shape;15;p8"/>
          <p:cNvSpPr txBox="1"/>
          <p:nvPr>
            <p:ph type="ctrTitle"/>
          </p:nvPr>
        </p:nvSpPr>
        <p:spPr>
          <a:xfrm>
            <a:off x="1024128" y="1665962"/>
            <a:ext cx="6854743" cy="337778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5400"/>
              <a:buFont typeface="Montserra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8"/>
          <p:cNvSpPr txBox="1"/>
          <p:nvPr>
            <p:ph idx="1" type="subTitle"/>
          </p:nvPr>
        </p:nvSpPr>
        <p:spPr>
          <a:xfrm>
            <a:off x="1024128" y="5303520"/>
            <a:ext cx="6854743" cy="1249680"/>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SzPts val="2400"/>
              <a:buNone/>
              <a:defRPr b="1" sz="2400">
                <a:solidFill>
                  <a:schemeClr val="lt1"/>
                </a:solidFill>
              </a:defRPr>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8"/>
          <p:cNvPicPr preferRelativeResize="0"/>
          <p:nvPr/>
        </p:nvPicPr>
        <p:blipFill rotWithShape="1">
          <a:blip r:embed="rId2">
            <a:alphaModFix/>
          </a:blip>
          <a:srcRect b="0" l="0" r="0" t="0"/>
          <a:stretch/>
        </p:blipFill>
        <p:spPr>
          <a:xfrm>
            <a:off x="293488" y="226359"/>
            <a:ext cx="2880679" cy="592379"/>
          </a:xfrm>
          <a:prstGeom prst="rect">
            <a:avLst/>
          </a:prstGeom>
          <a:noFill/>
          <a:ln>
            <a:noFill/>
          </a:ln>
        </p:spPr>
      </p:pic>
      <p:sp>
        <p:nvSpPr>
          <p:cNvPr id="18" name="Google Shape;18;p8"/>
          <p:cNvSpPr/>
          <p:nvPr/>
        </p:nvSpPr>
        <p:spPr>
          <a:xfrm>
            <a:off x="1024128" y="6789122"/>
            <a:ext cx="1828800" cy="6887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T Serif"/>
              <a:ea typeface="PT Serif"/>
              <a:cs typeface="PT Serif"/>
              <a:sym typeface="PT Serif"/>
            </a:endParaRPr>
          </a:p>
        </p:txBody>
      </p:sp>
      <p:sp>
        <p:nvSpPr>
          <p:cNvPr id="19" name="Google Shape;19;p8"/>
          <p:cNvSpPr/>
          <p:nvPr>
            <p:ph idx="2" type="pic"/>
          </p:nvPr>
        </p:nvSpPr>
        <p:spPr>
          <a:xfrm>
            <a:off x="8304756" y="0"/>
            <a:ext cx="3887244" cy="6858000"/>
          </a:xfrm>
          <a:prstGeom prst="rect">
            <a:avLst/>
          </a:prstGeom>
          <a:solidFill>
            <a:schemeClr val="accent6"/>
          </a:solidFill>
          <a:ln>
            <a:noFill/>
          </a:ln>
        </p:spPr>
        <p:txBody>
          <a:bodyPr anchorCtr="0" anchor="ctr" bIns="0" lIns="0" spcFirstLastPara="1" rIns="0" wrap="square" tIns="0">
            <a:noAutofit/>
          </a:bodyPr>
          <a:lstStyle>
            <a:lvl1pPr lvl="0" marR="0" rtl="0" algn="ctr">
              <a:lnSpc>
                <a:spcPct val="110000"/>
              </a:lnSpc>
              <a:spcBef>
                <a:spcPts val="1000"/>
              </a:spcBef>
              <a:spcAft>
                <a:spcPts val="0"/>
              </a:spcAft>
              <a:buClr>
                <a:schemeClr val="accent2"/>
              </a:buClr>
              <a:buSzPts val="1800"/>
              <a:buFont typeface="Merriweather Sans"/>
              <a:buNone/>
              <a:defRPr b="0" i="1" sz="1800" u="none" cap="none" strike="noStrike">
                <a:solidFill>
                  <a:schemeClr val="dk1"/>
                </a:solidFill>
                <a:latin typeface="PT Serif"/>
                <a:ea typeface="PT Serif"/>
                <a:cs typeface="PT Serif"/>
                <a:sym typeface="PT Serif"/>
              </a:defRPr>
            </a:lvl1pPr>
            <a:lvl2pPr lvl="1" marR="0" rtl="0" algn="l">
              <a:lnSpc>
                <a:spcPct val="110000"/>
              </a:lnSpc>
              <a:spcBef>
                <a:spcPts val="500"/>
              </a:spcBef>
              <a:spcAft>
                <a:spcPts val="0"/>
              </a:spcAft>
              <a:buClr>
                <a:schemeClr val="accent2"/>
              </a:buClr>
              <a:buSzPts val="1800"/>
              <a:buFont typeface="Merriweather Sans"/>
              <a:buChar char="▪"/>
              <a:defRPr b="0" i="0" sz="1800" u="none" cap="none" strike="noStrike">
                <a:solidFill>
                  <a:schemeClr val="dk1"/>
                </a:solidFill>
                <a:latin typeface="PT Serif"/>
                <a:ea typeface="PT Serif"/>
                <a:cs typeface="PT Serif"/>
                <a:sym typeface="PT Serif"/>
              </a:defRPr>
            </a:lvl2pPr>
            <a:lvl3pPr lvl="2"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3pPr>
            <a:lvl4pPr lvl="3"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4pPr>
            <a:lvl5pPr lvl="4"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chool/Dept Logo)">
  <p:cSld name="Title Slide (School/Dept Logo)">
    <p:bg>
      <p:bgPr>
        <a:solidFill>
          <a:schemeClr val="accent1"/>
        </a:solidFill>
      </p:bgPr>
    </p:bg>
    <p:spTree>
      <p:nvGrpSpPr>
        <p:cNvPr id="20" name="Shape 20"/>
        <p:cNvGrpSpPr/>
        <p:nvPr/>
      </p:nvGrpSpPr>
      <p:grpSpPr>
        <a:xfrm>
          <a:off x="0" y="0"/>
          <a:ext cx="0" cy="0"/>
          <a:chOff x="0" y="0"/>
          <a:chExt cx="0" cy="0"/>
        </a:xfrm>
      </p:grpSpPr>
      <p:sp>
        <p:nvSpPr>
          <p:cNvPr id="21" name="Google Shape;21;p9"/>
          <p:cNvSpPr txBox="1"/>
          <p:nvPr>
            <p:ph type="ctrTitle"/>
          </p:nvPr>
        </p:nvSpPr>
        <p:spPr>
          <a:xfrm>
            <a:off x="1024128" y="1665962"/>
            <a:ext cx="6854743" cy="337778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5400"/>
              <a:buFont typeface="Montserra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9"/>
          <p:cNvSpPr txBox="1"/>
          <p:nvPr>
            <p:ph idx="1" type="subTitle"/>
          </p:nvPr>
        </p:nvSpPr>
        <p:spPr>
          <a:xfrm>
            <a:off x="1024128" y="5303520"/>
            <a:ext cx="6854743" cy="1249680"/>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SzPts val="2400"/>
              <a:buNone/>
              <a:defRPr b="1" sz="2400">
                <a:solidFill>
                  <a:schemeClr val="lt1"/>
                </a:solidFill>
              </a:defRPr>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9"/>
          <p:cNvSpPr/>
          <p:nvPr/>
        </p:nvSpPr>
        <p:spPr>
          <a:xfrm>
            <a:off x="1024128" y="6789122"/>
            <a:ext cx="1828800" cy="6887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T Serif"/>
              <a:ea typeface="PT Serif"/>
              <a:cs typeface="PT Serif"/>
              <a:sym typeface="PT Serif"/>
            </a:endParaRPr>
          </a:p>
        </p:txBody>
      </p:sp>
      <p:sp>
        <p:nvSpPr>
          <p:cNvPr id="24" name="Google Shape;24;p9"/>
          <p:cNvSpPr/>
          <p:nvPr>
            <p:ph idx="2" type="pic"/>
          </p:nvPr>
        </p:nvSpPr>
        <p:spPr>
          <a:xfrm>
            <a:off x="8304756" y="0"/>
            <a:ext cx="3887244" cy="6858000"/>
          </a:xfrm>
          <a:prstGeom prst="rect">
            <a:avLst/>
          </a:prstGeom>
          <a:solidFill>
            <a:schemeClr val="accent6"/>
          </a:solidFill>
          <a:ln>
            <a:noFill/>
          </a:ln>
        </p:spPr>
        <p:txBody>
          <a:bodyPr anchorCtr="0" anchor="ctr" bIns="0" lIns="0" spcFirstLastPara="1" rIns="0" wrap="square" tIns="0">
            <a:noAutofit/>
          </a:bodyPr>
          <a:lstStyle>
            <a:lvl1pPr lvl="0" marR="0" rtl="0" algn="ctr">
              <a:lnSpc>
                <a:spcPct val="110000"/>
              </a:lnSpc>
              <a:spcBef>
                <a:spcPts val="1000"/>
              </a:spcBef>
              <a:spcAft>
                <a:spcPts val="0"/>
              </a:spcAft>
              <a:buClr>
                <a:schemeClr val="accent2"/>
              </a:buClr>
              <a:buSzPts val="1800"/>
              <a:buFont typeface="Merriweather Sans"/>
              <a:buNone/>
              <a:defRPr b="0" i="1" sz="1800" u="none" cap="none" strike="noStrike">
                <a:solidFill>
                  <a:schemeClr val="dk1"/>
                </a:solidFill>
                <a:latin typeface="PT Serif"/>
                <a:ea typeface="PT Serif"/>
                <a:cs typeface="PT Serif"/>
                <a:sym typeface="PT Serif"/>
              </a:defRPr>
            </a:lvl1pPr>
            <a:lvl2pPr lvl="1" marR="0" rtl="0" algn="l">
              <a:lnSpc>
                <a:spcPct val="110000"/>
              </a:lnSpc>
              <a:spcBef>
                <a:spcPts val="500"/>
              </a:spcBef>
              <a:spcAft>
                <a:spcPts val="0"/>
              </a:spcAft>
              <a:buClr>
                <a:schemeClr val="accent2"/>
              </a:buClr>
              <a:buSzPts val="1800"/>
              <a:buFont typeface="Merriweather Sans"/>
              <a:buChar char="▪"/>
              <a:defRPr b="0" i="0" sz="1800" u="none" cap="none" strike="noStrike">
                <a:solidFill>
                  <a:schemeClr val="dk1"/>
                </a:solidFill>
                <a:latin typeface="PT Serif"/>
                <a:ea typeface="PT Serif"/>
                <a:cs typeface="PT Serif"/>
                <a:sym typeface="PT Serif"/>
              </a:defRPr>
            </a:lvl2pPr>
            <a:lvl3pPr lvl="2"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3pPr>
            <a:lvl4pPr lvl="3"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4pPr>
            <a:lvl5pPr lvl="4"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9pPr>
          </a:lstStyle>
          <a:p/>
        </p:txBody>
      </p:sp>
      <p:pic>
        <p:nvPicPr>
          <p:cNvPr id="25" name="Google Shape;25;p9"/>
          <p:cNvPicPr preferRelativeResize="0"/>
          <p:nvPr/>
        </p:nvPicPr>
        <p:blipFill rotWithShape="1">
          <a:blip r:embed="rId2">
            <a:alphaModFix/>
          </a:blip>
          <a:srcRect b="0" l="0" r="0" t="0"/>
          <a:stretch/>
        </p:blipFill>
        <p:spPr>
          <a:xfrm>
            <a:off x="293488" y="226360"/>
            <a:ext cx="3099952" cy="762686"/>
          </a:xfrm>
          <a:prstGeom prst="rect">
            <a:avLst/>
          </a:prstGeom>
          <a:noFill/>
          <a:ln>
            <a:noFill/>
          </a:ln>
        </p:spPr>
      </p:pic>
    </p:spTree>
  </p:cSld>
  <p:clrMapOvr>
    <a:masterClrMapping/>
  </p:clrMapOvr>
  <p:extLst>
    <p:ext uri="{DCECCB84-F9BA-43D5-87BE-67443E8EF086}">
      <p15:sldGuideLst>
        <p15:guide id="1"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bg>
      <p:bgPr>
        <a:solidFill>
          <a:schemeClr val="accent3"/>
        </a:solidFill>
      </p:bgPr>
    </p:bg>
    <p:spTree>
      <p:nvGrpSpPr>
        <p:cNvPr id="26" name="Shape 26"/>
        <p:cNvGrpSpPr/>
        <p:nvPr/>
      </p:nvGrpSpPr>
      <p:grpSpPr>
        <a:xfrm>
          <a:off x="0" y="0"/>
          <a:ext cx="0" cy="0"/>
          <a:chOff x="0" y="0"/>
          <a:chExt cx="0" cy="0"/>
        </a:xfrm>
      </p:grpSpPr>
      <p:sp>
        <p:nvSpPr>
          <p:cNvPr id="27" name="Google Shape;27;p10"/>
          <p:cNvSpPr/>
          <p:nvPr/>
        </p:nvSpPr>
        <p:spPr>
          <a:xfrm>
            <a:off x="0" y="0"/>
            <a:ext cx="121920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T Serif"/>
              <a:ea typeface="PT Serif"/>
              <a:cs typeface="PT Serif"/>
              <a:sym typeface="PT Serif"/>
            </a:endParaRPr>
          </a:p>
        </p:txBody>
      </p:sp>
      <p:sp>
        <p:nvSpPr>
          <p:cNvPr id="28" name="Google Shape;28;p10"/>
          <p:cNvSpPr txBox="1"/>
          <p:nvPr>
            <p:ph type="title"/>
          </p:nvPr>
        </p:nvSpPr>
        <p:spPr>
          <a:xfrm>
            <a:off x="3682652" y="2349894"/>
            <a:ext cx="7594948" cy="274320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1"/>
              </a:buClr>
              <a:buSzPts val="4800"/>
              <a:buFont typeface="Montserrat"/>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
          <p:cNvSpPr txBox="1"/>
          <p:nvPr>
            <p:ph idx="11" type="ftr"/>
          </p:nvPr>
        </p:nvSpPr>
        <p:spPr>
          <a:xfrm>
            <a:off x="6248400" y="467515"/>
            <a:ext cx="5029200" cy="210312"/>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0"/>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lvl1pPr indent="0" lvl="0" marL="0" algn="r">
              <a:spcBef>
                <a:spcPts val="0"/>
              </a:spcBef>
              <a:buNone/>
              <a:defRPr b="1" i="0" sz="900" u="none" cap="none" strike="noStrike">
                <a:solidFill>
                  <a:schemeClr val="lt1"/>
                </a:solidFill>
                <a:latin typeface="Montserrat"/>
                <a:ea typeface="Montserrat"/>
                <a:cs typeface="Montserrat"/>
                <a:sym typeface="Montserrat"/>
              </a:defRPr>
            </a:lvl1pPr>
            <a:lvl2pPr indent="0" lvl="1" marL="0" algn="r">
              <a:spcBef>
                <a:spcPts val="0"/>
              </a:spcBef>
              <a:buNone/>
              <a:defRPr b="1" i="0" sz="900" u="none" cap="none" strike="noStrike">
                <a:solidFill>
                  <a:schemeClr val="lt1"/>
                </a:solidFill>
                <a:latin typeface="Montserrat"/>
                <a:ea typeface="Montserrat"/>
                <a:cs typeface="Montserrat"/>
                <a:sym typeface="Montserrat"/>
              </a:defRPr>
            </a:lvl2pPr>
            <a:lvl3pPr indent="0" lvl="2" marL="0" algn="r">
              <a:spcBef>
                <a:spcPts val="0"/>
              </a:spcBef>
              <a:buNone/>
              <a:defRPr b="1" i="0" sz="900" u="none" cap="none" strike="noStrike">
                <a:solidFill>
                  <a:schemeClr val="lt1"/>
                </a:solidFill>
                <a:latin typeface="Montserrat"/>
                <a:ea typeface="Montserrat"/>
                <a:cs typeface="Montserrat"/>
                <a:sym typeface="Montserrat"/>
              </a:defRPr>
            </a:lvl3pPr>
            <a:lvl4pPr indent="0" lvl="3" marL="0" algn="r">
              <a:spcBef>
                <a:spcPts val="0"/>
              </a:spcBef>
              <a:buNone/>
              <a:defRPr b="1" i="0" sz="900" u="none" cap="none" strike="noStrike">
                <a:solidFill>
                  <a:schemeClr val="lt1"/>
                </a:solidFill>
                <a:latin typeface="Montserrat"/>
                <a:ea typeface="Montserrat"/>
                <a:cs typeface="Montserrat"/>
                <a:sym typeface="Montserrat"/>
              </a:defRPr>
            </a:lvl4pPr>
            <a:lvl5pPr indent="0" lvl="4" marL="0" algn="r">
              <a:spcBef>
                <a:spcPts val="0"/>
              </a:spcBef>
              <a:buNone/>
              <a:defRPr b="1" i="0" sz="900" u="none" cap="none" strike="noStrike">
                <a:solidFill>
                  <a:schemeClr val="lt1"/>
                </a:solidFill>
                <a:latin typeface="Montserrat"/>
                <a:ea typeface="Montserrat"/>
                <a:cs typeface="Montserrat"/>
                <a:sym typeface="Montserrat"/>
              </a:defRPr>
            </a:lvl5pPr>
            <a:lvl6pPr indent="0" lvl="5" marL="0" algn="r">
              <a:spcBef>
                <a:spcPts val="0"/>
              </a:spcBef>
              <a:buNone/>
              <a:defRPr b="1" i="0" sz="900" u="none" cap="none" strike="noStrike">
                <a:solidFill>
                  <a:schemeClr val="lt1"/>
                </a:solidFill>
                <a:latin typeface="Montserrat"/>
                <a:ea typeface="Montserrat"/>
                <a:cs typeface="Montserrat"/>
                <a:sym typeface="Montserrat"/>
              </a:defRPr>
            </a:lvl6pPr>
            <a:lvl7pPr indent="0" lvl="6" marL="0" algn="r">
              <a:spcBef>
                <a:spcPts val="0"/>
              </a:spcBef>
              <a:buNone/>
              <a:defRPr b="1" i="0" sz="900" u="none" cap="none" strike="noStrike">
                <a:solidFill>
                  <a:schemeClr val="lt1"/>
                </a:solidFill>
                <a:latin typeface="Montserrat"/>
                <a:ea typeface="Montserrat"/>
                <a:cs typeface="Montserrat"/>
                <a:sym typeface="Montserrat"/>
              </a:defRPr>
            </a:lvl7pPr>
            <a:lvl8pPr indent="0" lvl="7" marL="0" algn="r">
              <a:spcBef>
                <a:spcPts val="0"/>
              </a:spcBef>
              <a:buNone/>
              <a:defRPr b="1" i="0" sz="900" u="none" cap="none" strike="noStrike">
                <a:solidFill>
                  <a:schemeClr val="lt1"/>
                </a:solidFill>
                <a:latin typeface="Montserrat"/>
                <a:ea typeface="Montserrat"/>
                <a:cs typeface="Montserrat"/>
                <a:sym typeface="Montserrat"/>
              </a:defRPr>
            </a:lvl8pPr>
            <a:lvl9pPr indent="0" lvl="8" marL="0" algn="r">
              <a:spcBef>
                <a:spcPts val="0"/>
              </a:spcBef>
              <a:buNone/>
              <a:defRPr b="1" i="0" sz="9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p10"/>
          <p:cNvPicPr preferRelativeResize="0"/>
          <p:nvPr/>
        </p:nvPicPr>
        <p:blipFill rotWithShape="1">
          <a:blip r:embed="rId2">
            <a:alphaModFix/>
          </a:blip>
          <a:srcRect b="0" l="0" r="0" t="0"/>
          <a:stretch/>
        </p:blipFill>
        <p:spPr>
          <a:xfrm>
            <a:off x="293488" y="226360"/>
            <a:ext cx="587602" cy="592379"/>
          </a:xfrm>
          <a:prstGeom prst="rect">
            <a:avLst/>
          </a:prstGeom>
          <a:noFill/>
          <a:ln>
            <a:noFill/>
          </a:ln>
        </p:spPr>
      </p:pic>
      <p:cxnSp>
        <p:nvCxnSpPr>
          <p:cNvPr id="32" name="Google Shape;32;p10"/>
          <p:cNvCxnSpPr/>
          <p:nvPr/>
        </p:nvCxnSpPr>
        <p:spPr>
          <a:xfrm>
            <a:off x="11430000" y="266700"/>
            <a:ext cx="0" cy="419100"/>
          </a:xfrm>
          <a:prstGeom prst="straightConnector1">
            <a:avLst/>
          </a:prstGeom>
          <a:noFill/>
          <a:ln cap="flat" cmpd="sng" w="9525">
            <a:solidFill>
              <a:schemeClr val="accent4"/>
            </a:solidFill>
            <a:prstDash val="solid"/>
            <a:miter lim="800000"/>
            <a:headEnd len="sm" w="sm" type="none"/>
            <a:tailEnd len="sm" w="sm" type="none"/>
          </a:ln>
        </p:spPr>
      </p:cxnSp>
      <p:sp>
        <p:nvSpPr>
          <p:cNvPr id="33" name="Google Shape;33;p10"/>
          <p:cNvSpPr txBox="1"/>
          <p:nvPr/>
        </p:nvSpPr>
        <p:spPr>
          <a:xfrm>
            <a:off x="9790253" y="266699"/>
            <a:ext cx="1487347" cy="21031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1" i="0" lang="en-US" sz="900" u="none" cap="none" strike="noStrike">
                <a:solidFill>
                  <a:schemeClr val="lt1"/>
                </a:solidFill>
                <a:latin typeface="Montserrat"/>
                <a:ea typeface="Montserrat"/>
                <a:cs typeface="Montserrat"/>
                <a:sym typeface="Montserrat"/>
              </a:rPr>
              <a:t>CSU PUEBLO</a:t>
            </a:r>
            <a:endParaRPr/>
          </a:p>
        </p:txBody>
      </p:sp>
      <p:sp>
        <p:nvSpPr>
          <p:cNvPr id="34" name="Google Shape;34;p10"/>
          <p:cNvSpPr/>
          <p:nvPr/>
        </p:nvSpPr>
        <p:spPr>
          <a:xfrm>
            <a:off x="1024128" y="6789122"/>
            <a:ext cx="1828800" cy="6887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T Serif"/>
              <a:ea typeface="PT Serif"/>
              <a:cs typeface="PT Serif"/>
              <a:sym typeface="PT Serif"/>
            </a:endParaRPr>
          </a:p>
        </p:txBody>
      </p:sp>
      <p:sp>
        <p:nvSpPr>
          <p:cNvPr id="35" name="Google Shape;35;p10"/>
          <p:cNvSpPr txBox="1"/>
          <p:nvPr>
            <p:ph idx="1" type="body"/>
          </p:nvPr>
        </p:nvSpPr>
        <p:spPr>
          <a:xfrm>
            <a:off x="755738" y="2349895"/>
            <a:ext cx="2739024" cy="3093930"/>
          </a:xfrm>
          <a:prstGeom prst="rect">
            <a:avLst/>
          </a:prstGeom>
          <a:noFill/>
          <a:ln>
            <a:noFill/>
          </a:ln>
        </p:spPr>
        <p:txBody>
          <a:bodyPr anchorCtr="0" anchor="b" bIns="0" lIns="0" spcFirstLastPara="1" rIns="0" wrap="square" tIns="0">
            <a:noAutofit/>
          </a:bodyPr>
          <a:lstStyle>
            <a:lvl1pPr indent="-228600" lvl="0" marL="457200" algn="l">
              <a:lnSpc>
                <a:spcPct val="75000"/>
              </a:lnSpc>
              <a:spcBef>
                <a:spcPts val="1000"/>
              </a:spcBef>
              <a:spcAft>
                <a:spcPts val="0"/>
              </a:spcAft>
              <a:buSzPts val="15000"/>
              <a:buNone/>
              <a:defRPr b="0" sz="15000">
                <a:solidFill>
                  <a:schemeClr val="lt1"/>
                </a:solidFill>
                <a:latin typeface="Armata"/>
                <a:ea typeface="Armata"/>
                <a:cs typeface="Armata"/>
                <a:sym typeface="Armata"/>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0"/>
          <p:cNvSpPr txBox="1"/>
          <p:nvPr>
            <p:ph idx="2" type="subTitle"/>
          </p:nvPr>
        </p:nvSpPr>
        <p:spPr>
          <a:xfrm>
            <a:off x="3682652" y="5443825"/>
            <a:ext cx="7594948" cy="1109375"/>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SzPts val="2400"/>
              <a:buNone/>
              <a:defRPr b="0" i="1" sz="2400">
                <a:solidFill>
                  <a:schemeClr val="accent1"/>
                </a:solidFill>
              </a:defRPr>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Col)">
  <p:cSld name="Content (1-Col)">
    <p:spTree>
      <p:nvGrpSpPr>
        <p:cNvPr id="37" name="Shape 37"/>
        <p:cNvGrpSpPr/>
        <p:nvPr/>
      </p:nvGrpSpPr>
      <p:grpSpPr>
        <a:xfrm>
          <a:off x="0" y="0"/>
          <a:ext cx="0" cy="0"/>
          <a:chOff x="0" y="0"/>
          <a:chExt cx="0" cy="0"/>
        </a:xfrm>
      </p:grpSpPr>
      <p:sp>
        <p:nvSpPr>
          <p:cNvPr id="38" name="Google Shape;38;p11"/>
          <p:cNvSpPr/>
          <p:nvPr/>
        </p:nvSpPr>
        <p:spPr>
          <a:xfrm>
            <a:off x="0" y="0"/>
            <a:ext cx="121920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T Serif"/>
              <a:ea typeface="PT Serif"/>
              <a:cs typeface="PT Serif"/>
              <a:sym typeface="PT Serif"/>
            </a:endParaRPr>
          </a:p>
        </p:txBody>
      </p:sp>
      <p:sp>
        <p:nvSpPr>
          <p:cNvPr id="39" name="Google Shape;39;p11"/>
          <p:cNvSpPr txBox="1"/>
          <p:nvPr>
            <p:ph type="title"/>
          </p:nvPr>
        </p:nvSpPr>
        <p:spPr>
          <a:xfrm>
            <a:off x="304800" y="914399"/>
            <a:ext cx="11582400" cy="911225"/>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1"/>
          <p:cNvSpPr txBox="1"/>
          <p:nvPr>
            <p:ph idx="1" type="body"/>
          </p:nvPr>
        </p:nvSpPr>
        <p:spPr>
          <a:xfrm>
            <a:off x="304800" y="1981201"/>
            <a:ext cx="11582400" cy="457200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1"/>
          <p:cNvSpPr txBox="1"/>
          <p:nvPr>
            <p:ph idx="11" type="ftr"/>
          </p:nvPr>
        </p:nvSpPr>
        <p:spPr>
          <a:xfrm>
            <a:off x="6248400" y="467515"/>
            <a:ext cx="5029200" cy="210312"/>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lvl1pPr indent="0" lvl="0" marL="0" algn="r">
              <a:spcBef>
                <a:spcPts val="0"/>
              </a:spcBef>
              <a:buNone/>
              <a:defRPr b="1" i="0" sz="900" u="none" cap="none" strike="noStrike">
                <a:solidFill>
                  <a:schemeClr val="lt1"/>
                </a:solidFill>
                <a:latin typeface="Montserrat"/>
                <a:ea typeface="Montserrat"/>
                <a:cs typeface="Montserrat"/>
                <a:sym typeface="Montserrat"/>
              </a:defRPr>
            </a:lvl1pPr>
            <a:lvl2pPr indent="0" lvl="1" marL="0" algn="r">
              <a:spcBef>
                <a:spcPts val="0"/>
              </a:spcBef>
              <a:buNone/>
              <a:defRPr b="1" i="0" sz="900" u="none" cap="none" strike="noStrike">
                <a:solidFill>
                  <a:schemeClr val="lt1"/>
                </a:solidFill>
                <a:latin typeface="Montserrat"/>
                <a:ea typeface="Montserrat"/>
                <a:cs typeface="Montserrat"/>
                <a:sym typeface="Montserrat"/>
              </a:defRPr>
            </a:lvl2pPr>
            <a:lvl3pPr indent="0" lvl="2" marL="0" algn="r">
              <a:spcBef>
                <a:spcPts val="0"/>
              </a:spcBef>
              <a:buNone/>
              <a:defRPr b="1" i="0" sz="900" u="none" cap="none" strike="noStrike">
                <a:solidFill>
                  <a:schemeClr val="lt1"/>
                </a:solidFill>
                <a:latin typeface="Montserrat"/>
                <a:ea typeface="Montserrat"/>
                <a:cs typeface="Montserrat"/>
                <a:sym typeface="Montserrat"/>
              </a:defRPr>
            </a:lvl3pPr>
            <a:lvl4pPr indent="0" lvl="3" marL="0" algn="r">
              <a:spcBef>
                <a:spcPts val="0"/>
              </a:spcBef>
              <a:buNone/>
              <a:defRPr b="1" i="0" sz="900" u="none" cap="none" strike="noStrike">
                <a:solidFill>
                  <a:schemeClr val="lt1"/>
                </a:solidFill>
                <a:latin typeface="Montserrat"/>
                <a:ea typeface="Montserrat"/>
                <a:cs typeface="Montserrat"/>
                <a:sym typeface="Montserrat"/>
              </a:defRPr>
            </a:lvl4pPr>
            <a:lvl5pPr indent="0" lvl="4" marL="0" algn="r">
              <a:spcBef>
                <a:spcPts val="0"/>
              </a:spcBef>
              <a:buNone/>
              <a:defRPr b="1" i="0" sz="900" u="none" cap="none" strike="noStrike">
                <a:solidFill>
                  <a:schemeClr val="lt1"/>
                </a:solidFill>
                <a:latin typeface="Montserrat"/>
                <a:ea typeface="Montserrat"/>
                <a:cs typeface="Montserrat"/>
                <a:sym typeface="Montserrat"/>
              </a:defRPr>
            </a:lvl5pPr>
            <a:lvl6pPr indent="0" lvl="5" marL="0" algn="r">
              <a:spcBef>
                <a:spcPts val="0"/>
              </a:spcBef>
              <a:buNone/>
              <a:defRPr b="1" i="0" sz="900" u="none" cap="none" strike="noStrike">
                <a:solidFill>
                  <a:schemeClr val="lt1"/>
                </a:solidFill>
                <a:latin typeface="Montserrat"/>
                <a:ea typeface="Montserrat"/>
                <a:cs typeface="Montserrat"/>
                <a:sym typeface="Montserrat"/>
              </a:defRPr>
            </a:lvl6pPr>
            <a:lvl7pPr indent="0" lvl="6" marL="0" algn="r">
              <a:spcBef>
                <a:spcPts val="0"/>
              </a:spcBef>
              <a:buNone/>
              <a:defRPr b="1" i="0" sz="900" u="none" cap="none" strike="noStrike">
                <a:solidFill>
                  <a:schemeClr val="lt1"/>
                </a:solidFill>
                <a:latin typeface="Montserrat"/>
                <a:ea typeface="Montserrat"/>
                <a:cs typeface="Montserrat"/>
                <a:sym typeface="Montserrat"/>
              </a:defRPr>
            </a:lvl7pPr>
            <a:lvl8pPr indent="0" lvl="7" marL="0" algn="r">
              <a:spcBef>
                <a:spcPts val="0"/>
              </a:spcBef>
              <a:buNone/>
              <a:defRPr b="1" i="0" sz="900" u="none" cap="none" strike="noStrike">
                <a:solidFill>
                  <a:schemeClr val="lt1"/>
                </a:solidFill>
                <a:latin typeface="Montserrat"/>
                <a:ea typeface="Montserrat"/>
                <a:cs typeface="Montserrat"/>
                <a:sym typeface="Montserrat"/>
              </a:defRPr>
            </a:lvl8pPr>
            <a:lvl9pPr indent="0" lvl="8" marL="0" algn="r">
              <a:spcBef>
                <a:spcPts val="0"/>
              </a:spcBef>
              <a:buNone/>
              <a:defRPr b="1" i="0" sz="9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11"/>
          <p:cNvPicPr preferRelativeResize="0"/>
          <p:nvPr/>
        </p:nvPicPr>
        <p:blipFill rotWithShape="1">
          <a:blip r:embed="rId2">
            <a:alphaModFix/>
          </a:blip>
          <a:srcRect b="0" l="0" r="0" t="0"/>
          <a:stretch/>
        </p:blipFill>
        <p:spPr>
          <a:xfrm>
            <a:off x="293488" y="226360"/>
            <a:ext cx="587602" cy="592379"/>
          </a:xfrm>
          <a:prstGeom prst="rect">
            <a:avLst/>
          </a:prstGeom>
          <a:noFill/>
          <a:ln>
            <a:noFill/>
          </a:ln>
        </p:spPr>
      </p:pic>
      <p:cxnSp>
        <p:nvCxnSpPr>
          <p:cNvPr id="44" name="Google Shape;44;p11"/>
          <p:cNvCxnSpPr/>
          <p:nvPr/>
        </p:nvCxnSpPr>
        <p:spPr>
          <a:xfrm>
            <a:off x="11430000" y="266700"/>
            <a:ext cx="0" cy="419100"/>
          </a:xfrm>
          <a:prstGeom prst="straightConnector1">
            <a:avLst/>
          </a:prstGeom>
          <a:noFill/>
          <a:ln cap="flat" cmpd="sng" w="9525">
            <a:solidFill>
              <a:schemeClr val="accent4"/>
            </a:solidFill>
            <a:prstDash val="solid"/>
            <a:miter lim="800000"/>
            <a:headEnd len="sm" w="sm" type="none"/>
            <a:tailEnd len="sm" w="sm" type="none"/>
          </a:ln>
        </p:spPr>
      </p:cxnSp>
      <p:sp>
        <p:nvSpPr>
          <p:cNvPr id="45" name="Google Shape;45;p11"/>
          <p:cNvSpPr txBox="1"/>
          <p:nvPr/>
        </p:nvSpPr>
        <p:spPr>
          <a:xfrm>
            <a:off x="9790253" y="266699"/>
            <a:ext cx="1487347" cy="21031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1" i="0" lang="en-US" sz="900" u="none" cap="none" strike="noStrike">
                <a:solidFill>
                  <a:schemeClr val="lt1"/>
                </a:solidFill>
                <a:latin typeface="Montserrat"/>
                <a:ea typeface="Montserrat"/>
                <a:cs typeface="Montserrat"/>
                <a:sym typeface="Montserrat"/>
              </a:rPr>
              <a:t>CSU PUEBLO</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Col)">
  <p:cSld name="Content (2-Col)">
    <p:spTree>
      <p:nvGrpSpPr>
        <p:cNvPr id="46" name="Shape 46"/>
        <p:cNvGrpSpPr/>
        <p:nvPr/>
      </p:nvGrpSpPr>
      <p:grpSpPr>
        <a:xfrm>
          <a:off x="0" y="0"/>
          <a:ext cx="0" cy="0"/>
          <a:chOff x="0" y="0"/>
          <a:chExt cx="0" cy="0"/>
        </a:xfrm>
      </p:grpSpPr>
      <p:sp>
        <p:nvSpPr>
          <p:cNvPr id="47" name="Google Shape;47;p12"/>
          <p:cNvSpPr/>
          <p:nvPr/>
        </p:nvSpPr>
        <p:spPr>
          <a:xfrm>
            <a:off x="0" y="0"/>
            <a:ext cx="121920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T Serif"/>
              <a:ea typeface="PT Serif"/>
              <a:cs typeface="PT Serif"/>
              <a:sym typeface="PT Serif"/>
            </a:endParaRPr>
          </a:p>
        </p:txBody>
      </p:sp>
      <p:sp>
        <p:nvSpPr>
          <p:cNvPr id="48" name="Google Shape;48;p12"/>
          <p:cNvSpPr txBox="1"/>
          <p:nvPr>
            <p:ph type="title"/>
          </p:nvPr>
        </p:nvSpPr>
        <p:spPr>
          <a:xfrm>
            <a:off x="304800" y="914399"/>
            <a:ext cx="11582400" cy="911225"/>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2"/>
          <p:cNvSpPr txBox="1"/>
          <p:nvPr>
            <p:ph idx="1" type="body"/>
          </p:nvPr>
        </p:nvSpPr>
        <p:spPr>
          <a:xfrm>
            <a:off x="304800" y="1981201"/>
            <a:ext cx="5638800" cy="457200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2"/>
          <p:cNvSpPr txBox="1"/>
          <p:nvPr>
            <p:ph idx="11" type="ftr"/>
          </p:nvPr>
        </p:nvSpPr>
        <p:spPr>
          <a:xfrm>
            <a:off x="6248400" y="467515"/>
            <a:ext cx="5029200" cy="210312"/>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lvl1pPr indent="0" lvl="0" marL="0" algn="r">
              <a:spcBef>
                <a:spcPts val="0"/>
              </a:spcBef>
              <a:buNone/>
              <a:defRPr b="1" i="0" sz="900" u="none" cap="none" strike="noStrike">
                <a:solidFill>
                  <a:schemeClr val="lt1"/>
                </a:solidFill>
                <a:latin typeface="Montserrat"/>
                <a:ea typeface="Montserrat"/>
                <a:cs typeface="Montserrat"/>
                <a:sym typeface="Montserrat"/>
              </a:defRPr>
            </a:lvl1pPr>
            <a:lvl2pPr indent="0" lvl="1" marL="0" algn="r">
              <a:spcBef>
                <a:spcPts val="0"/>
              </a:spcBef>
              <a:buNone/>
              <a:defRPr b="1" i="0" sz="900" u="none" cap="none" strike="noStrike">
                <a:solidFill>
                  <a:schemeClr val="lt1"/>
                </a:solidFill>
                <a:latin typeface="Montserrat"/>
                <a:ea typeface="Montserrat"/>
                <a:cs typeface="Montserrat"/>
                <a:sym typeface="Montserrat"/>
              </a:defRPr>
            </a:lvl2pPr>
            <a:lvl3pPr indent="0" lvl="2" marL="0" algn="r">
              <a:spcBef>
                <a:spcPts val="0"/>
              </a:spcBef>
              <a:buNone/>
              <a:defRPr b="1" i="0" sz="900" u="none" cap="none" strike="noStrike">
                <a:solidFill>
                  <a:schemeClr val="lt1"/>
                </a:solidFill>
                <a:latin typeface="Montserrat"/>
                <a:ea typeface="Montserrat"/>
                <a:cs typeface="Montserrat"/>
                <a:sym typeface="Montserrat"/>
              </a:defRPr>
            </a:lvl3pPr>
            <a:lvl4pPr indent="0" lvl="3" marL="0" algn="r">
              <a:spcBef>
                <a:spcPts val="0"/>
              </a:spcBef>
              <a:buNone/>
              <a:defRPr b="1" i="0" sz="900" u="none" cap="none" strike="noStrike">
                <a:solidFill>
                  <a:schemeClr val="lt1"/>
                </a:solidFill>
                <a:latin typeface="Montserrat"/>
                <a:ea typeface="Montserrat"/>
                <a:cs typeface="Montserrat"/>
                <a:sym typeface="Montserrat"/>
              </a:defRPr>
            </a:lvl4pPr>
            <a:lvl5pPr indent="0" lvl="4" marL="0" algn="r">
              <a:spcBef>
                <a:spcPts val="0"/>
              </a:spcBef>
              <a:buNone/>
              <a:defRPr b="1" i="0" sz="900" u="none" cap="none" strike="noStrike">
                <a:solidFill>
                  <a:schemeClr val="lt1"/>
                </a:solidFill>
                <a:latin typeface="Montserrat"/>
                <a:ea typeface="Montserrat"/>
                <a:cs typeface="Montserrat"/>
                <a:sym typeface="Montserrat"/>
              </a:defRPr>
            </a:lvl5pPr>
            <a:lvl6pPr indent="0" lvl="5" marL="0" algn="r">
              <a:spcBef>
                <a:spcPts val="0"/>
              </a:spcBef>
              <a:buNone/>
              <a:defRPr b="1" i="0" sz="900" u="none" cap="none" strike="noStrike">
                <a:solidFill>
                  <a:schemeClr val="lt1"/>
                </a:solidFill>
                <a:latin typeface="Montserrat"/>
                <a:ea typeface="Montserrat"/>
                <a:cs typeface="Montserrat"/>
                <a:sym typeface="Montserrat"/>
              </a:defRPr>
            </a:lvl6pPr>
            <a:lvl7pPr indent="0" lvl="6" marL="0" algn="r">
              <a:spcBef>
                <a:spcPts val="0"/>
              </a:spcBef>
              <a:buNone/>
              <a:defRPr b="1" i="0" sz="900" u="none" cap="none" strike="noStrike">
                <a:solidFill>
                  <a:schemeClr val="lt1"/>
                </a:solidFill>
                <a:latin typeface="Montserrat"/>
                <a:ea typeface="Montserrat"/>
                <a:cs typeface="Montserrat"/>
                <a:sym typeface="Montserrat"/>
              </a:defRPr>
            </a:lvl7pPr>
            <a:lvl8pPr indent="0" lvl="7" marL="0" algn="r">
              <a:spcBef>
                <a:spcPts val="0"/>
              </a:spcBef>
              <a:buNone/>
              <a:defRPr b="1" i="0" sz="900" u="none" cap="none" strike="noStrike">
                <a:solidFill>
                  <a:schemeClr val="lt1"/>
                </a:solidFill>
                <a:latin typeface="Montserrat"/>
                <a:ea typeface="Montserrat"/>
                <a:cs typeface="Montserrat"/>
                <a:sym typeface="Montserrat"/>
              </a:defRPr>
            </a:lvl8pPr>
            <a:lvl9pPr indent="0" lvl="8" marL="0" algn="r">
              <a:spcBef>
                <a:spcPts val="0"/>
              </a:spcBef>
              <a:buNone/>
              <a:defRPr b="1" i="0" sz="9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52" name="Google Shape;52;p12"/>
          <p:cNvPicPr preferRelativeResize="0"/>
          <p:nvPr/>
        </p:nvPicPr>
        <p:blipFill rotWithShape="1">
          <a:blip r:embed="rId2">
            <a:alphaModFix/>
          </a:blip>
          <a:srcRect b="0" l="0" r="0" t="0"/>
          <a:stretch/>
        </p:blipFill>
        <p:spPr>
          <a:xfrm>
            <a:off x="293488" y="226360"/>
            <a:ext cx="587602" cy="592379"/>
          </a:xfrm>
          <a:prstGeom prst="rect">
            <a:avLst/>
          </a:prstGeom>
          <a:noFill/>
          <a:ln>
            <a:noFill/>
          </a:ln>
        </p:spPr>
      </p:pic>
      <p:cxnSp>
        <p:nvCxnSpPr>
          <p:cNvPr id="53" name="Google Shape;53;p12"/>
          <p:cNvCxnSpPr/>
          <p:nvPr/>
        </p:nvCxnSpPr>
        <p:spPr>
          <a:xfrm>
            <a:off x="11430000" y="266700"/>
            <a:ext cx="0" cy="419100"/>
          </a:xfrm>
          <a:prstGeom prst="straightConnector1">
            <a:avLst/>
          </a:prstGeom>
          <a:noFill/>
          <a:ln cap="flat" cmpd="sng" w="9525">
            <a:solidFill>
              <a:schemeClr val="accent4"/>
            </a:solidFill>
            <a:prstDash val="solid"/>
            <a:miter lim="800000"/>
            <a:headEnd len="sm" w="sm" type="none"/>
            <a:tailEnd len="sm" w="sm" type="none"/>
          </a:ln>
        </p:spPr>
      </p:cxnSp>
      <p:sp>
        <p:nvSpPr>
          <p:cNvPr id="54" name="Google Shape;54;p12"/>
          <p:cNvSpPr txBox="1"/>
          <p:nvPr/>
        </p:nvSpPr>
        <p:spPr>
          <a:xfrm>
            <a:off x="9790253" y="266699"/>
            <a:ext cx="1487347" cy="21031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1" i="0" lang="en-US" sz="900" u="none" cap="none" strike="noStrike">
                <a:solidFill>
                  <a:schemeClr val="lt1"/>
                </a:solidFill>
                <a:latin typeface="Montserrat"/>
                <a:ea typeface="Montserrat"/>
                <a:cs typeface="Montserrat"/>
                <a:sym typeface="Montserrat"/>
              </a:rPr>
              <a:t>CSU PUEBLO</a:t>
            </a:r>
            <a:endParaRPr/>
          </a:p>
        </p:txBody>
      </p:sp>
      <p:sp>
        <p:nvSpPr>
          <p:cNvPr id="55" name="Google Shape;55;p12"/>
          <p:cNvSpPr txBox="1"/>
          <p:nvPr>
            <p:ph idx="2" type="body"/>
          </p:nvPr>
        </p:nvSpPr>
        <p:spPr>
          <a:xfrm>
            <a:off x="6248400" y="1981201"/>
            <a:ext cx="5638800" cy="457200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hoto)">
  <p:cSld name="Content (Photo)">
    <p:spTree>
      <p:nvGrpSpPr>
        <p:cNvPr id="56" name="Shape 56"/>
        <p:cNvGrpSpPr/>
        <p:nvPr/>
      </p:nvGrpSpPr>
      <p:grpSpPr>
        <a:xfrm>
          <a:off x="0" y="0"/>
          <a:ext cx="0" cy="0"/>
          <a:chOff x="0" y="0"/>
          <a:chExt cx="0" cy="0"/>
        </a:xfrm>
      </p:grpSpPr>
      <p:sp>
        <p:nvSpPr>
          <p:cNvPr id="57" name="Google Shape;57;p13"/>
          <p:cNvSpPr/>
          <p:nvPr/>
        </p:nvSpPr>
        <p:spPr>
          <a:xfrm>
            <a:off x="0" y="0"/>
            <a:ext cx="121920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T Serif"/>
              <a:ea typeface="PT Serif"/>
              <a:cs typeface="PT Serif"/>
              <a:sym typeface="PT Serif"/>
            </a:endParaRPr>
          </a:p>
        </p:txBody>
      </p:sp>
      <p:sp>
        <p:nvSpPr>
          <p:cNvPr id="58" name="Google Shape;58;p13"/>
          <p:cNvSpPr txBox="1"/>
          <p:nvPr>
            <p:ph idx="11" type="ftr"/>
          </p:nvPr>
        </p:nvSpPr>
        <p:spPr>
          <a:xfrm>
            <a:off x="6248400" y="467515"/>
            <a:ext cx="5029200" cy="210312"/>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lvl1pPr indent="0" lvl="0" marL="0" algn="r">
              <a:spcBef>
                <a:spcPts val="0"/>
              </a:spcBef>
              <a:buNone/>
              <a:defRPr b="1" i="0" sz="900" u="none" cap="none" strike="noStrike">
                <a:solidFill>
                  <a:schemeClr val="lt1"/>
                </a:solidFill>
                <a:latin typeface="Montserrat"/>
                <a:ea typeface="Montserrat"/>
                <a:cs typeface="Montserrat"/>
                <a:sym typeface="Montserrat"/>
              </a:defRPr>
            </a:lvl1pPr>
            <a:lvl2pPr indent="0" lvl="1" marL="0" algn="r">
              <a:spcBef>
                <a:spcPts val="0"/>
              </a:spcBef>
              <a:buNone/>
              <a:defRPr b="1" i="0" sz="900" u="none" cap="none" strike="noStrike">
                <a:solidFill>
                  <a:schemeClr val="lt1"/>
                </a:solidFill>
                <a:latin typeface="Montserrat"/>
                <a:ea typeface="Montserrat"/>
                <a:cs typeface="Montserrat"/>
                <a:sym typeface="Montserrat"/>
              </a:defRPr>
            </a:lvl2pPr>
            <a:lvl3pPr indent="0" lvl="2" marL="0" algn="r">
              <a:spcBef>
                <a:spcPts val="0"/>
              </a:spcBef>
              <a:buNone/>
              <a:defRPr b="1" i="0" sz="900" u="none" cap="none" strike="noStrike">
                <a:solidFill>
                  <a:schemeClr val="lt1"/>
                </a:solidFill>
                <a:latin typeface="Montserrat"/>
                <a:ea typeface="Montserrat"/>
                <a:cs typeface="Montserrat"/>
                <a:sym typeface="Montserrat"/>
              </a:defRPr>
            </a:lvl3pPr>
            <a:lvl4pPr indent="0" lvl="3" marL="0" algn="r">
              <a:spcBef>
                <a:spcPts val="0"/>
              </a:spcBef>
              <a:buNone/>
              <a:defRPr b="1" i="0" sz="900" u="none" cap="none" strike="noStrike">
                <a:solidFill>
                  <a:schemeClr val="lt1"/>
                </a:solidFill>
                <a:latin typeface="Montserrat"/>
                <a:ea typeface="Montserrat"/>
                <a:cs typeface="Montserrat"/>
                <a:sym typeface="Montserrat"/>
              </a:defRPr>
            </a:lvl4pPr>
            <a:lvl5pPr indent="0" lvl="4" marL="0" algn="r">
              <a:spcBef>
                <a:spcPts val="0"/>
              </a:spcBef>
              <a:buNone/>
              <a:defRPr b="1" i="0" sz="900" u="none" cap="none" strike="noStrike">
                <a:solidFill>
                  <a:schemeClr val="lt1"/>
                </a:solidFill>
                <a:latin typeface="Montserrat"/>
                <a:ea typeface="Montserrat"/>
                <a:cs typeface="Montserrat"/>
                <a:sym typeface="Montserrat"/>
              </a:defRPr>
            </a:lvl5pPr>
            <a:lvl6pPr indent="0" lvl="5" marL="0" algn="r">
              <a:spcBef>
                <a:spcPts val="0"/>
              </a:spcBef>
              <a:buNone/>
              <a:defRPr b="1" i="0" sz="900" u="none" cap="none" strike="noStrike">
                <a:solidFill>
                  <a:schemeClr val="lt1"/>
                </a:solidFill>
                <a:latin typeface="Montserrat"/>
                <a:ea typeface="Montserrat"/>
                <a:cs typeface="Montserrat"/>
                <a:sym typeface="Montserrat"/>
              </a:defRPr>
            </a:lvl6pPr>
            <a:lvl7pPr indent="0" lvl="6" marL="0" algn="r">
              <a:spcBef>
                <a:spcPts val="0"/>
              </a:spcBef>
              <a:buNone/>
              <a:defRPr b="1" i="0" sz="900" u="none" cap="none" strike="noStrike">
                <a:solidFill>
                  <a:schemeClr val="lt1"/>
                </a:solidFill>
                <a:latin typeface="Montserrat"/>
                <a:ea typeface="Montserrat"/>
                <a:cs typeface="Montserrat"/>
                <a:sym typeface="Montserrat"/>
              </a:defRPr>
            </a:lvl7pPr>
            <a:lvl8pPr indent="0" lvl="7" marL="0" algn="r">
              <a:spcBef>
                <a:spcPts val="0"/>
              </a:spcBef>
              <a:buNone/>
              <a:defRPr b="1" i="0" sz="900" u="none" cap="none" strike="noStrike">
                <a:solidFill>
                  <a:schemeClr val="lt1"/>
                </a:solidFill>
                <a:latin typeface="Montserrat"/>
                <a:ea typeface="Montserrat"/>
                <a:cs typeface="Montserrat"/>
                <a:sym typeface="Montserrat"/>
              </a:defRPr>
            </a:lvl8pPr>
            <a:lvl9pPr indent="0" lvl="8" marL="0" algn="r">
              <a:spcBef>
                <a:spcPts val="0"/>
              </a:spcBef>
              <a:buNone/>
              <a:defRPr b="1" i="0" sz="9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13"/>
          <p:cNvPicPr preferRelativeResize="0"/>
          <p:nvPr/>
        </p:nvPicPr>
        <p:blipFill rotWithShape="1">
          <a:blip r:embed="rId2">
            <a:alphaModFix/>
          </a:blip>
          <a:srcRect b="0" l="0" r="0" t="0"/>
          <a:stretch/>
        </p:blipFill>
        <p:spPr>
          <a:xfrm>
            <a:off x="293488" y="226360"/>
            <a:ext cx="587602" cy="592379"/>
          </a:xfrm>
          <a:prstGeom prst="rect">
            <a:avLst/>
          </a:prstGeom>
          <a:noFill/>
          <a:ln>
            <a:noFill/>
          </a:ln>
        </p:spPr>
      </p:pic>
      <p:cxnSp>
        <p:nvCxnSpPr>
          <p:cNvPr id="61" name="Google Shape;61;p13"/>
          <p:cNvCxnSpPr/>
          <p:nvPr/>
        </p:nvCxnSpPr>
        <p:spPr>
          <a:xfrm>
            <a:off x="11430000" y="266700"/>
            <a:ext cx="0" cy="419100"/>
          </a:xfrm>
          <a:prstGeom prst="straightConnector1">
            <a:avLst/>
          </a:prstGeom>
          <a:noFill/>
          <a:ln cap="flat" cmpd="sng" w="9525">
            <a:solidFill>
              <a:schemeClr val="accent4"/>
            </a:solidFill>
            <a:prstDash val="solid"/>
            <a:miter lim="800000"/>
            <a:headEnd len="sm" w="sm" type="none"/>
            <a:tailEnd len="sm" w="sm" type="none"/>
          </a:ln>
        </p:spPr>
      </p:cxnSp>
      <p:sp>
        <p:nvSpPr>
          <p:cNvPr id="62" name="Google Shape;62;p13"/>
          <p:cNvSpPr txBox="1"/>
          <p:nvPr/>
        </p:nvSpPr>
        <p:spPr>
          <a:xfrm>
            <a:off x="9790253" y="266699"/>
            <a:ext cx="1487347" cy="21031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1" i="0" lang="en-US" sz="900" u="none" cap="none" strike="noStrike">
                <a:solidFill>
                  <a:schemeClr val="lt1"/>
                </a:solidFill>
                <a:latin typeface="Montserrat"/>
                <a:ea typeface="Montserrat"/>
                <a:cs typeface="Montserrat"/>
                <a:sym typeface="Montserrat"/>
              </a:rPr>
              <a:t>CSU PUEBLO</a:t>
            </a:r>
            <a:endParaRPr/>
          </a:p>
        </p:txBody>
      </p:sp>
      <p:sp>
        <p:nvSpPr>
          <p:cNvPr id="63" name="Google Shape;63;p13"/>
          <p:cNvSpPr/>
          <p:nvPr>
            <p:ph idx="2" type="pic"/>
          </p:nvPr>
        </p:nvSpPr>
        <p:spPr>
          <a:xfrm>
            <a:off x="304800" y="914400"/>
            <a:ext cx="11582400" cy="5638800"/>
          </a:xfrm>
          <a:prstGeom prst="rect">
            <a:avLst/>
          </a:prstGeom>
          <a:solidFill>
            <a:schemeClr val="accent6"/>
          </a:solidFill>
          <a:ln>
            <a:noFill/>
          </a:ln>
        </p:spPr>
        <p:txBody>
          <a:bodyPr anchorCtr="0" anchor="ctr" bIns="0" lIns="0" spcFirstLastPara="1" rIns="0" wrap="square" tIns="0">
            <a:noAutofit/>
          </a:bodyPr>
          <a:lstStyle>
            <a:lvl1pPr lvl="0" marR="0" rtl="0" algn="ctr">
              <a:lnSpc>
                <a:spcPct val="110000"/>
              </a:lnSpc>
              <a:spcBef>
                <a:spcPts val="1000"/>
              </a:spcBef>
              <a:spcAft>
                <a:spcPts val="0"/>
              </a:spcAft>
              <a:buClr>
                <a:schemeClr val="accent2"/>
              </a:buClr>
              <a:buSzPts val="1800"/>
              <a:buFont typeface="Merriweather Sans"/>
              <a:buNone/>
              <a:defRPr b="0" i="1" sz="1800" u="none" cap="none" strike="noStrike">
                <a:solidFill>
                  <a:schemeClr val="dk1"/>
                </a:solidFill>
                <a:latin typeface="PT Serif"/>
                <a:ea typeface="PT Serif"/>
                <a:cs typeface="PT Serif"/>
                <a:sym typeface="PT Serif"/>
              </a:defRPr>
            </a:lvl1pPr>
            <a:lvl2pPr lvl="1" marR="0" rtl="0" algn="l">
              <a:lnSpc>
                <a:spcPct val="110000"/>
              </a:lnSpc>
              <a:spcBef>
                <a:spcPts val="500"/>
              </a:spcBef>
              <a:spcAft>
                <a:spcPts val="0"/>
              </a:spcAft>
              <a:buClr>
                <a:schemeClr val="accent2"/>
              </a:buClr>
              <a:buSzPts val="1800"/>
              <a:buFont typeface="Merriweather Sans"/>
              <a:buChar char="▪"/>
              <a:defRPr b="0" i="0" sz="1800" u="none" cap="none" strike="noStrike">
                <a:solidFill>
                  <a:schemeClr val="dk1"/>
                </a:solidFill>
                <a:latin typeface="PT Serif"/>
                <a:ea typeface="PT Serif"/>
                <a:cs typeface="PT Serif"/>
                <a:sym typeface="PT Serif"/>
              </a:defRPr>
            </a:lvl2pPr>
            <a:lvl3pPr lvl="2"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3pPr>
            <a:lvl4pPr lvl="3"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4pPr>
            <a:lvl5pPr lvl="4"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04800" y="914399"/>
            <a:ext cx="11582400" cy="911225"/>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2"/>
              </a:buClr>
              <a:buSzPts val="3600"/>
              <a:buFont typeface="Montserrat"/>
              <a:buNone/>
              <a:defRPr b="1" i="0" sz="3600" u="none" cap="none" strike="noStrike">
                <a:solidFill>
                  <a:schemeClr val="accent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304800" y="1981201"/>
            <a:ext cx="11582400" cy="4572000"/>
          </a:xfrm>
          <a:prstGeom prst="rect">
            <a:avLst/>
          </a:prstGeom>
          <a:noFill/>
          <a:ln>
            <a:noFill/>
          </a:ln>
        </p:spPr>
        <p:txBody>
          <a:bodyPr anchorCtr="0" anchor="t" bIns="0" lIns="0" spcFirstLastPara="1" rIns="0" wrap="square" tIns="0">
            <a:noAutofit/>
          </a:bodyPr>
          <a:lstStyle>
            <a:lvl1pPr indent="-361950" lvl="0" marL="457200" marR="0" rtl="0" algn="l">
              <a:lnSpc>
                <a:spcPct val="110000"/>
              </a:lnSpc>
              <a:spcBef>
                <a:spcPts val="1000"/>
              </a:spcBef>
              <a:spcAft>
                <a:spcPts val="0"/>
              </a:spcAft>
              <a:buClr>
                <a:schemeClr val="accent2"/>
              </a:buClr>
              <a:buSzPts val="2100"/>
              <a:buFont typeface="Merriweather Sans"/>
              <a:buChar char="▪"/>
              <a:defRPr b="0" i="0" sz="2100" u="none" cap="none" strike="noStrike">
                <a:solidFill>
                  <a:schemeClr val="dk1"/>
                </a:solidFill>
                <a:latin typeface="PT Serif"/>
                <a:ea typeface="PT Serif"/>
                <a:cs typeface="PT Serif"/>
                <a:sym typeface="PT Serif"/>
              </a:defRPr>
            </a:lvl1pPr>
            <a:lvl2pPr indent="-342900" lvl="1" marL="914400" marR="0" rtl="0" algn="l">
              <a:lnSpc>
                <a:spcPct val="110000"/>
              </a:lnSpc>
              <a:spcBef>
                <a:spcPts val="500"/>
              </a:spcBef>
              <a:spcAft>
                <a:spcPts val="0"/>
              </a:spcAft>
              <a:buClr>
                <a:schemeClr val="accent2"/>
              </a:buClr>
              <a:buSzPts val="1800"/>
              <a:buFont typeface="Merriweather Sans"/>
              <a:buChar char="▪"/>
              <a:defRPr b="0" i="0" sz="1800" u="none" cap="none" strike="noStrike">
                <a:solidFill>
                  <a:schemeClr val="dk1"/>
                </a:solidFill>
                <a:latin typeface="PT Serif"/>
                <a:ea typeface="PT Serif"/>
                <a:cs typeface="PT Serif"/>
                <a:sym typeface="PT Serif"/>
              </a:defRPr>
            </a:lvl2pPr>
            <a:lvl3pPr indent="-330200" lvl="2" marL="1371600"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3pPr>
            <a:lvl4pPr indent="-330200" lvl="3" marL="1828800"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4pPr>
            <a:lvl5pPr indent="-330200" lvl="4" marL="2286000" marR="0" rtl="0" algn="l">
              <a:lnSpc>
                <a:spcPct val="110000"/>
              </a:lnSpc>
              <a:spcBef>
                <a:spcPts val="500"/>
              </a:spcBef>
              <a:spcAft>
                <a:spcPts val="0"/>
              </a:spcAft>
              <a:buClr>
                <a:schemeClr val="accent2"/>
              </a:buClr>
              <a:buSzPts val="1600"/>
              <a:buFont typeface="Merriweather Sans"/>
              <a:buChar char="▪"/>
              <a:defRPr b="0" i="0" sz="1600" u="none" cap="none" strike="noStrike">
                <a:solidFill>
                  <a:schemeClr val="dk1"/>
                </a:solidFill>
                <a:latin typeface="PT Serif"/>
                <a:ea typeface="PT Serif"/>
                <a:cs typeface="PT Serif"/>
                <a:sym typeface="PT Serif"/>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erif"/>
                <a:ea typeface="PT Serif"/>
                <a:cs typeface="PT Serif"/>
                <a:sym typeface="PT Serif"/>
              </a:defRPr>
            </a:lvl9pPr>
          </a:lstStyle>
          <a:p/>
        </p:txBody>
      </p:sp>
      <p:sp>
        <p:nvSpPr>
          <p:cNvPr id="12" name="Google Shape;12;p7"/>
          <p:cNvSpPr txBox="1"/>
          <p:nvPr>
            <p:ph idx="11" type="ftr"/>
          </p:nvPr>
        </p:nvSpPr>
        <p:spPr>
          <a:xfrm>
            <a:off x="4421529" y="288923"/>
            <a:ext cx="6856071" cy="396877"/>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400"/>
              <a:buNone/>
              <a:defRPr b="1" i="0" sz="900" u="none" cap="none" strike="noStrike">
                <a:solidFill>
                  <a:srgbClr val="8A8A8A"/>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2pPr>
            <a:lvl3pPr lvl="2"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3pPr>
            <a:lvl4pPr lvl="3"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4pPr>
            <a:lvl5pPr lvl="4"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5pPr>
            <a:lvl6pPr lvl="5"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6pPr>
            <a:lvl7pPr lvl="6"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7pPr>
            <a:lvl8pPr lvl="7"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8pPr>
            <a:lvl9pPr lvl="8" marR="0" rtl="0" algn="l">
              <a:spcBef>
                <a:spcPts val="0"/>
              </a:spcBef>
              <a:spcAft>
                <a:spcPts val="0"/>
              </a:spcAft>
              <a:buSzPts val="1400"/>
              <a:buNone/>
              <a:defRPr b="0" i="0" sz="1800" u="none" cap="none" strike="noStrike">
                <a:solidFill>
                  <a:schemeClr val="dk1"/>
                </a:solidFill>
                <a:latin typeface="PT Serif"/>
                <a:ea typeface="PT Serif"/>
                <a:cs typeface="PT Serif"/>
                <a:sym typeface="PT Serif"/>
              </a:defRPr>
            </a:lvl9pPr>
          </a:lstStyle>
          <a:p/>
        </p:txBody>
      </p:sp>
      <p:sp>
        <p:nvSpPr>
          <p:cNvPr id="13" name="Google Shape;13;p7"/>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900" u="none" cap="none" strike="noStrike">
                <a:solidFill>
                  <a:srgbClr val="8A8A8A"/>
                </a:solidFill>
                <a:latin typeface="Montserrat"/>
                <a:ea typeface="Montserrat"/>
                <a:cs typeface="Montserrat"/>
                <a:sym typeface="Montserrat"/>
              </a:defRPr>
            </a:lvl1pPr>
            <a:lvl2pPr indent="0" lvl="1" marL="0" marR="0" rtl="0" algn="r">
              <a:spcBef>
                <a:spcPts val="0"/>
              </a:spcBef>
              <a:buNone/>
              <a:defRPr b="1" i="0" sz="900" u="none" cap="none" strike="noStrike">
                <a:solidFill>
                  <a:srgbClr val="8A8A8A"/>
                </a:solidFill>
                <a:latin typeface="Montserrat"/>
                <a:ea typeface="Montserrat"/>
                <a:cs typeface="Montserrat"/>
                <a:sym typeface="Montserrat"/>
              </a:defRPr>
            </a:lvl2pPr>
            <a:lvl3pPr indent="0" lvl="2" marL="0" marR="0" rtl="0" algn="r">
              <a:spcBef>
                <a:spcPts val="0"/>
              </a:spcBef>
              <a:buNone/>
              <a:defRPr b="1" i="0" sz="900" u="none" cap="none" strike="noStrike">
                <a:solidFill>
                  <a:srgbClr val="8A8A8A"/>
                </a:solidFill>
                <a:latin typeface="Montserrat"/>
                <a:ea typeface="Montserrat"/>
                <a:cs typeface="Montserrat"/>
                <a:sym typeface="Montserrat"/>
              </a:defRPr>
            </a:lvl3pPr>
            <a:lvl4pPr indent="0" lvl="3" marL="0" marR="0" rtl="0" algn="r">
              <a:spcBef>
                <a:spcPts val="0"/>
              </a:spcBef>
              <a:buNone/>
              <a:defRPr b="1" i="0" sz="900" u="none" cap="none" strike="noStrike">
                <a:solidFill>
                  <a:srgbClr val="8A8A8A"/>
                </a:solidFill>
                <a:latin typeface="Montserrat"/>
                <a:ea typeface="Montserrat"/>
                <a:cs typeface="Montserrat"/>
                <a:sym typeface="Montserrat"/>
              </a:defRPr>
            </a:lvl4pPr>
            <a:lvl5pPr indent="0" lvl="4" marL="0" marR="0" rtl="0" algn="r">
              <a:spcBef>
                <a:spcPts val="0"/>
              </a:spcBef>
              <a:buNone/>
              <a:defRPr b="1" i="0" sz="900" u="none" cap="none" strike="noStrike">
                <a:solidFill>
                  <a:srgbClr val="8A8A8A"/>
                </a:solidFill>
                <a:latin typeface="Montserrat"/>
                <a:ea typeface="Montserrat"/>
                <a:cs typeface="Montserrat"/>
                <a:sym typeface="Montserrat"/>
              </a:defRPr>
            </a:lvl5pPr>
            <a:lvl6pPr indent="0" lvl="5" marL="0" marR="0" rtl="0" algn="r">
              <a:spcBef>
                <a:spcPts val="0"/>
              </a:spcBef>
              <a:buNone/>
              <a:defRPr b="1" i="0" sz="900" u="none" cap="none" strike="noStrike">
                <a:solidFill>
                  <a:srgbClr val="8A8A8A"/>
                </a:solidFill>
                <a:latin typeface="Montserrat"/>
                <a:ea typeface="Montserrat"/>
                <a:cs typeface="Montserrat"/>
                <a:sym typeface="Montserrat"/>
              </a:defRPr>
            </a:lvl6pPr>
            <a:lvl7pPr indent="0" lvl="6" marL="0" marR="0" rtl="0" algn="r">
              <a:spcBef>
                <a:spcPts val="0"/>
              </a:spcBef>
              <a:buNone/>
              <a:defRPr b="1" i="0" sz="900" u="none" cap="none" strike="noStrike">
                <a:solidFill>
                  <a:srgbClr val="8A8A8A"/>
                </a:solidFill>
                <a:latin typeface="Montserrat"/>
                <a:ea typeface="Montserrat"/>
                <a:cs typeface="Montserrat"/>
                <a:sym typeface="Montserrat"/>
              </a:defRPr>
            </a:lvl7pPr>
            <a:lvl8pPr indent="0" lvl="7" marL="0" marR="0" rtl="0" algn="r">
              <a:spcBef>
                <a:spcPts val="0"/>
              </a:spcBef>
              <a:buNone/>
              <a:defRPr b="1" i="0" sz="900" u="none" cap="none" strike="noStrike">
                <a:solidFill>
                  <a:srgbClr val="8A8A8A"/>
                </a:solidFill>
                <a:latin typeface="Montserrat"/>
                <a:ea typeface="Montserrat"/>
                <a:cs typeface="Montserrat"/>
                <a:sym typeface="Montserrat"/>
              </a:defRPr>
            </a:lvl8pPr>
            <a:lvl9pPr indent="0" lvl="8" marL="0" marR="0" rtl="0" algn="r">
              <a:spcBef>
                <a:spcPts val="0"/>
              </a:spcBef>
              <a:buNone/>
              <a:defRPr b="1" i="0" sz="900" u="none" cap="none" strike="noStrike">
                <a:solidFill>
                  <a:srgbClr val="8A8A8A"/>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2">
          <p15:clr>
            <a:srgbClr val="F26B43"/>
          </p15:clr>
        </p15:guide>
        <p15:guide id="2" pos="3744">
          <p15:clr>
            <a:srgbClr val="F26B43"/>
          </p15:clr>
        </p15:guide>
        <p15:guide id="3" pos="3936">
          <p15:clr>
            <a:srgbClr val="F26B43"/>
          </p15:clr>
        </p15:guide>
        <p15:guide id="4" pos="7488">
          <p15:clr>
            <a:srgbClr val="F26B43"/>
          </p15:clr>
        </p15:guide>
        <p15:guide id="5" orient="horz" pos="168">
          <p15:clr>
            <a:srgbClr val="F26B43"/>
          </p15:clr>
        </p15:guide>
        <p15:guide id="6" orient="horz" pos="576">
          <p15:clr>
            <a:srgbClr val="F26B43"/>
          </p15:clr>
        </p15:guide>
        <p15:guide id="7" orient="horz" pos="4128">
          <p15:clr>
            <a:srgbClr val="F26B43"/>
          </p15:clr>
        </p15:guide>
        <p15:guide id="8" orient="horz" pos="4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docs.google.com/document/d/1mNoNs9I8abFGMrRjyaiGh5IbIA1g9zHm3LGxgoUAxDY/edit?usp=sharing"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2.png"/><Relationship Id="rId10" Type="http://schemas.openxmlformats.org/officeDocument/2006/relationships/image" Target="../media/image13.jpg"/><Relationship Id="rId9"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426450" y="1665950"/>
            <a:ext cx="7452300" cy="33777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2"/>
              </a:buClr>
              <a:buSzPts val="5400"/>
              <a:buFont typeface="Montserrat"/>
              <a:buNone/>
            </a:pPr>
            <a:r>
              <a:rPr lang="en-US"/>
              <a:t>APC Compensation Study: Methodology, Key Findings and Recommendations</a:t>
            </a:r>
            <a:endParaRPr/>
          </a:p>
        </p:txBody>
      </p:sp>
      <p:sp>
        <p:nvSpPr>
          <p:cNvPr id="69" name="Google Shape;69;p1"/>
          <p:cNvSpPr txBox="1"/>
          <p:nvPr>
            <p:ph idx="1" type="subTitle"/>
          </p:nvPr>
        </p:nvSpPr>
        <p:spPr>
          <a:xfrm>
            <a:off x="426453" y="5303520"/>
            <a:ext cx="6854700" cy="1249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400"/>
              <a:buNone/>
            </a:pPr>
            <a:r>
              <a:rPr lang="en-US"/>
              <a:t>APC Presentation</a:t>
            </a:r>
            <a:endParaRPr/>
          </a:p>
          <a:p>
            <a:pPr indent="0" lvl="0" marL="0" rtl="0" algn="l">
              <a:lnSpc>
                <a:spcPct val="110000"/>
              </a:lnSpc>
              <a:spcBef>
                <a:spcPts val="0"/>
              </a:spcBef>
              <a:spcAft>
                <a:spcPts val="0"/>
              </a:spcAft>
              <a:buSzPts val="2400"/>
              <a:buNone/>
            </a:pPr>
            <a:r>
              <a:rPr lang="en-US"/>
              <a:t>Wednesday, May 12th 2021</a:t>
            </a:r>
            <a:endParaRPr/>
          </a:p>
        </p:txBody>
      </p:sp>
      <p:pic>
        <p:nvPicPr>
          <p:cNvPr id="70" name="Google Shape;70;p1"/>
          <p:cNvPicPr preferRelativeResize="0"/>
          <p:nvPr>
            <p:ph idx="2" type="pic"/>
          </p:nvPr>
        </p:nvPicPr>
        <p:blipFill rotWithShape="1">
          <a:blip r:embed="rId3">
            <a:alphaModFix/>
          </a:blip>
          <a:srcRect b="0" l="32913" r="29256" t="0"/>
          <a:stretch/>
        </p:blipFill>
        <p:spPr>
          <a:xfrm>
            <a:off x="8304756" y="0"/>
            <a:ext cx="3887244" cy="6858000"/>
          </a:xfrm>
          <a:prstGeom prst="rect">
            <a:avLst/>
          </a:prstGeom>
          <a:solidFill>
            <a:schemeClr val="accent6"/>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cc2143cf52_2_0"/>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4 Compensation Study Operational Definitions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162" name="Google Shape;162;gcc2143cf52_2_0"/>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63" name="Google Shape;163;gcc2143cf52_2_0"/>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64" name="Google Shape;164;gcc2143cf52_2_0"/>
          <p:cNvSpPr txBox="1"/>
          <p:nvPr/>
        </p:nvSpPr>
        <p:spPr>
          <a:xfrm>
            <a:off x="304800" y="1745800"/>
            <a:ext cx="11666100" cy="49686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Gender Equity: </a:t>
            </a:r>
            <a:r>
              <a:rPr lang="en-US" sz="2100">
                <a:solidFill>
                  <a:schemeClr val="dk2"/>
                </a:solidFill>
                <a:latin typeface="PT Serif"/>
                <a:ea typeface="PT Serif"/>
                <a:cs typeface="PT Serif"/>
                <a:sym typeface="PT Serif"/>
              </a:rPr>
              <a:t>Women and men are paid the same for performing work requiring similar skill, effort and responsibility. </a:t>
            </a:r>
            <a:endParaRPr b="1"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Compensation Data:</a:t>
            </a:r>
            <a:r>
              <a:rPr lang="en-US" sz="2100">
                <a:solidFill>
                  <a:schemeClr val="dk2"/>
                </a:solidFill>
                <a:latin typeface="PT Serif"/>
                <a:ea typeface="PT Serif"/>
                <a:cs typeface="PT Serif"/>
                <a:sym typeface="PT Serif"/>
              </a:rPr>
              <a:t> Obtained from the CUPA-HR Annual Reports for Staff, Professionals, and Administrators, using the Table 2, Master’s salary for each CUPA code. </a:t>
            </a:r>
            <a:endParaRPr sz="2100">
              <a:solidFill>
                <a:schemeClr val="dk2"/>
              </a:solidFill>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For staff determined to have a job consisting of multiple distinct CUPA job duties, a weighted salary was determined which could consist of up to seven job duties. </a:t>
            </a:r>
            <a:endParaRPr sz="2100">
              <a:solidFill>
                <a:schemeClr val="dk2"/>
              </a:solidFill>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Table 2 Master’s salary was then converted into a range by subtracting or adding 13% to this lookup value for the lower and upper bounds, respectively. </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Compa-Ratio:</a:t>
            </a:r>
            <a:r>
              <a:rPr lang="en-US" sz="2100">
                <a:solidFill>
                  <a:schemeClr val="dk2"/>
                </a:solidFill>
                <a:latin typeface="PT Serif"/>
                <a:ea typeface="PT Serif"/>
                <a:cs typeface="PT Serif"/>
                <a:sym typeface="PT Serif"/>
              </a:rPr>
              <a:t> An individual’s pay rate is divided by the midpoint of a predetermined salary that was identified from the CUPA-HR Annual Reports. </a:t>
            </a:r>
            <a:endParaRPr sz="2100">
              <a:solidFill>
                <a:schemeClr val="dk2"/>
              </a:solidFill>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A 1.0 compa-ratio indicates that employee pay is at the exact midpoint of the range, whereas values higher or lower than 1.0 indicate how far over or under they are paid relative to the midpoint.</a:t>
            </a:r>
            <a:endParaRPr sz="2100">
              <a:solidFill>
                <a:schemeClr val="dk2"/>
              </a:solidFill>
              <a:latin typeface="PT Serif"/>
              <a:ea typeface="PT Serif"/>
              <a:cs typeface="PT Serif"/>
              <a:sym typeface="PT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cd8f1b1f6d_0_2"/>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4 Compensation Study Operational Definitions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170" name="Google Shape;170;gcd8f1b1f6d_0_2"/>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71" name="Google Shape;171;gcd8f1b1f6d_0_2"/>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72" name="Google Shape;172;gcd8f1b1f6d_0_2"/>
          <p:cNvSpPr txBox="1"/>
          <p:nvPr/>
        </p:nvSpPr>
        <p:spPr>
          <a:xfrm>
            <a:off x="304800" y="1745800"/>
            <a:ext cx="11666100" cy="42252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Pay Range: </a:t>
            </a:r>
            <a:r>
              <a:rPr lang="en-US" sz="2100">
                <a:solidFill>
                  <a:schemeClr val="dk2"/>
                </a:solidFill>
                <a:highlight>
                  <a:srgbClr val="FFFFFF"/>
                </a:highlight>
                <a:latin typeface="PT Serif"/>
                <a:ea typeface="PT Serif"/>
                <a:cs typeface="PT Serif"/>
                <a:sym typeface="PT Serif"/>
              </a:rPr>
              <a:t>Boundary for compensation with a minimum of 25%, midpoint of 50% and maximum of 75%</a:t>
            </a:r>
            <a:endParaRPr sz="2100">
              <a:solidFill>
                <a:schemeClr val="dk2"/>
              </a:solidFill>
              <a:highlight>
                <a:srgbClr val="FFFFFF"/>
              </a:highlight>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highlight>
                  <a:srgbClr val="FFFFFF"/>
                </a:highlight>
                <a:latin typeface="PT Serif"/>
                <a:ea typeface="PT Serif"/>
                <a:cs typeface="PT Serif"/>
                <a:sym typeface="PT Serif"/>
              </a:rPr>
              <a:t>The CUPA value, adjusted for location, is considered mid-point, with the minimum and maximum values calculated using a 13% differential</a:t>
            </a:r>
            <a:endParaRPr sz="2100">
              <a:solidFill>
                <a:schemeClr val="dk2"/>
              </a:solidFill>
              <a:highlight>
                <a:srgbClr val="FFFFFF"/>
              </a:highlight>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highlight>
                  <a:srgbClr val="FFFFFF"/>
                </a:highlight>
                <a:latin typeface="PT Serif"/>
                <a:ea typeface="PT Serif"/>
                <a:cs typeface="PT Serif"/>
                <a:sym typeface="PT Serif"/>
              </a:rPr>
              <a:t>Consistent with entry to mid-level professional and management positions using methodology by Milkovich and Newman, leading authorities in the field of Compensation</a:t>
            </a:r>
            <a:endParaRPr sz="2100">
              <a:solidFill>
                <a:schemeClr val="dk2"/>
              </a:solidFill>
              <a:highlight>
                <a:srgbClr val="FFFFFF"/>
              </a:highlight>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highlight>
                  <a:srgbClr val="FFFFFF"/>
                </a:highlight>
                <a:latin typeface="PT Serif"/>
                <a:ea typeface="PT Serif"/>
                <a:cs typeface="PT Serif"/>
                <a:sym typeface="PT Serif"/>
              </a:rPr>
              <a:t>Market Compensation Analysis:</a:t>
            </a:r>
            <a:r>
              <a:rPr lang="en-US" sz="2100">
                <a:solidFill>
                  <a:schemeClr val="dk2"/>
                </a:solidFill>
                <a:highlight>
                  <a:srgbClr val="FFFFFF"/>
                </a:highlight>
                <a:latin typeface="PT Serif"/>
                <a:ea typeface="PT Serif"/>
                <a:cs typeface="PT Serif"/>
                <a:sym typeface="PT Serif"/>
              </a:rPr>
              <a:t> The full name of the present study</a:t>
            </a:r>
            <a:endParaRPr sz="2100">
              <a:solidFill>
                <a:schemeClr val="dk2"/>
              </a:solidFill>
              <a:highlight>
                <a:srgbClr val="FFFFFF"/>
              </a:highlight>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highlight>
                  <a:srgbClr val="FFFFFF"/>
                </a:highlight>
                <a:latin typeface="PT Serif"/>
                <a:ea typeface="PT Serif"/>
                <a:cs typeface="PT Serif"/>
                <a:sym typeface="PT Serif"/>
              </a:rPr>
              <a:t>Analysis = what was done</a:t>
            </a:r>
            <a:endParaRPr sz="2100">
              <a:solidFill>
                <a:schemeClr val="dk2"/>
              </a:solidFill>
              <a:highlight>
                <a:srgbClr val="FFFFFF"/>
              </a:highlight>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highlight>
                  <a:srgbClr val="FFFFFF"/>
                </a:highlight>
                <a:latin typeface="PT Serif"/>
                <a:ea typeface="PT Serif"/>
                <a:cs typeface="PT Serif"/>
                <a:sym typeface="PT Serif"/>
              </a:rPr>
              <a:t>Compensation = what was analyzed</a:t>
            </a:r>
            <a:endParaRPr sz="2100">
              <a:solidFill>
                <a:schemeClr val="dk2"/>
              </a:solidFill>
              <a:highlight>
                <a:srgbClr val="FFFFFF"/>
              </a:highlight>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highlight>
                  <a:srgbClr val="FFFFFF"/>
                </a:highlight>
                <a:latin typeface="PT Serif"/>
                <a:ea typeface="PT Serif"/>
                <a:cs typeface="PT Serif"/>
                <a:sym typeface="PT Serif"/>
              </a:rPr>
              <a:t>Market Data = how it was analyzed</a:t>
            </a:r>
            <a:endParaRPr sz="2100">
              <a:solidFill>
                <a:schemeClr val="dk2"/>
              </a:solidFill>
              <a:highlight>
                <a:srgbClr val="FFFFFF"/>
              </a:highlight>
              <a:latin typeface="PT Serif"/>
              <a:ea typeface="PT Serif"/>
              <a:cs typeface="PT Serif"/>
              <a:sym typeface="PT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ce464d8dc4_0_21"/>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4 Compensation Study Methodology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178" name="Google Shape;178;gce464d8dc4_0_21"/>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79" name="Google Shape;179;gce464d8dc4_0_21"/>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80" name="Google Shape;180;gce464d8dc4_0_21"/>
          <p:cNvSpPr txBox="1"/>
          <p:nvPr/>
        </p:nvSpPr>
        <p:spPr>
          <a:xfrm>
            <a:off x="489850" y="1898200"/>
            <a:ext cx="11115900" cy="44031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PT Serif"/>
              <a:buChar char="●"/>
            </a:pPr>
            <a:r>
              <a:rPr lang="en-US" sz="2100">
                <a:latin typeface="PT Serif"/>
                <a:ea typeface="PT Serif"/>
                <a:cs typeface="PT Serif"/>
                <a:sym typeface="PT Serif"/>
              </a:rPr>
              <a:t>Original compensation study workbook developed by Kat Abernathy (with support from Josh Ernst)</a:t>
            </a:r>
            <a:endParaRPr sz="2100">
              <a:latin typeface="PT Serif"/>
              <a:ea typeface="PT Serif"/>
              <a:cs typeface="PT Serif"/>
              <a:sym typeface="PT Serif"/>
            </a:endParaRPr>
          </a:p>
          <a:p>
            <a:pPr indent="-361950" lvl="0" marL="457200" rtl="0" algn="l">
              <a:spcBef>
                <a:spcPts val="0"/>
              </a:spcBef>
              <a:spcAft>
                <a:spcPts val="0"/>
              </a:spcAft>
              <a:buSzPts val="2100"/>
              <a:buFont typeface="PT Serif"/>
              <a:buChar char="●"/>
            </a:pPr>
            <a:r>
              <a:rPr lang="en-US" sz="2100">
                <a:latin typeface="PT Serif"/>
                <a:ea typeface="PT Serif"/>
                <a:cs typeface="PT Serif"/>
                <a:sym typeface="PT Serif"/>
              </a:rPr>
              <a:t>Corey Shilling expanded the compensation study workbook to bring in cost of living adjustment, gender equity, years of experience, and pay band ranges</a:t>
            </a:r>
            <a:endParaRPr sz="2100">
              <a:latin typeface="PT Serif"/>
              <a:ea typeface="PT Serif"/>
              <a:cs typeface="PT Serif"/>
              <a:sym typeface="PT Serif"/>
            </a:endParaRPr>
          </a:p>
          <a:p>
            <a:pPr indent="-361950" lvl="0" marL="457200" rtl="0" algn="l">
              <a:lnSpc>
                <a:spcPct val="115000"/>
              </a:lnSpc>
              <a:spcBef>
                <a:spcPts val="0"/>
              </a:spcBef>
              <a:spcAft>
                <a:spcPts val="0"/>
              </a:spcAft>
              <a:buSzPts val="2100"/>
              <a:buFont typeface="PT Serif"/>
              <a:buChar char="●"/>
            </a:pPr>
            <a:r>
              <a:rPr lang="en-US" sz="2100">
                <a:solidFill>
                  <a:schemeClr val="dk2"/>
                </a:solidFill>
                <a:latin typeface="PT Serif"/>
                <a:ea typeface="PT Serif"/>
                <a:cs typeface="PT Serif"/>
                <a:sym typeface="PT Serif"/>
              </a:rPr>
              <a:t>The workbook was built around live formulas and a CUPA Code lookup table</a:t>
            </a:r>
            <a:endParaRPr sz="2100">
              <a:solidFill>
                <a:schemeClr val="dk2"/>
              </a:solidFill>
              <a:latin typeface="PT Serif"/>
              <a:ea typeface="PT Serif"/>
              <a:cs typeface="PT Serif"/>
              <a:sym typeface="PT Serif"/>
            </a:endParaRPr>
          </a:p>
          <a:p>
            <a:pPr indent="-361950" lvl="1" marL="914400" rtl="0" algn="l">
              <a:lnSpc>
                <a:spcPct val="115000"/>
              </a:lnSpc>
              <a:spcBef>
                <a:spcPts val="0"/>
              </a:spcBef>
              <a:spcAft>
                <a:spcPts val="0"/>
              </a:spcAft>
              <a:buSzPts val="2100"/>
              <a:buFont typeface="PT Serif"/>
              <a:buChar char="○"/>
            </a:pPr>
            <a:r>
              <a:rPr lang="en-US" sz="2100">
                <a:solidFill>
                  <a:schemeClr val="dk2"/>
                </a:solidFill>
                <a:latin typeface="PT Serif"/>
                <a:ea typeface="PT Serif"/>
                <a:cs typeface="PT Serif"/>
                <a:sym typeface="PT Serif"/>
              </a:rPr>
              <a:t>Sheet uses the provided code to pull in the salary data point, or uses weighted codes to calculate and pull an average salary and may be maintained indefinitely by simply adding rows or updating salaries as new employees are hired or new salary data are published by CUPA.</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After determination of the compa-ratio for each position, the rows where compa-ratio was greater than 125% were labeled as “over pay range” while the rows where the compa-ratio were less than 80% were labeled as “under pay range”. </a:t>
            </a:r>
            <a:endParaRPr sz="2100">
              <a:solidFill>
                <a:schemeClr val="dk2"/>
              </a:solidFill>
              <a:latin typeface="PT Serif"/>
              <a:ea typeface="PT Serif"/>
              <a:cs typeface="PT Serif"/>
              <a:sym typeface="PT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cc2143cf52_2_7"/>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4 Coding the Compensation Study Data</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186" name="Google Shape;186;gcc2143cf52_2_7"/>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87" name="Google Shape;187;gcc2143cf52_2_7"/>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88" name="Google Shape;188;gcc2143cf52_2_7"/>
          <p:cNvSpPr txBox="1"/>
          <p:nvPr/>
        </p:nvSpPr>
        <p:spPr>
          <a:xfrm>
            <a:off x="489850" y="2277050"/>
            <a:ext cx="10533300" cy="21240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PT Serif"/>
              <a:buChar char="●"/>
            </a:pPr>
            <a:r>
              <a:rPr lang="en-US" sz="2100">
                <a:latin typeface="PT Serif"/>
                <a:ea typeface="PT Serif"/>
                <a:cs typeface="PT Serif"/>
                <a:sym typeface="PT Serif"/>
              </a:rPr>
              <a:t>Upon vetting and verification of CUPA and SOC Codes, Corey brought in the pay range data, which provided three views on Administrative Professional Employees:</a:t>
            </a:r>
            <a:endParaRPr sz="2100">
              <a:latin typeface="PT Serif"/>
              <a:ea typeface="PT Serif"/>
              <a:cs typeface="PT Serif"/>
              <a:sym typeface="PT Serif"/>
            </a:endParaRPr>
          </a:p>
          <a:p>
            <a:pPr indent="0" lvl="0" marL="0" rtl="0" algn="l">
              <a:spcBef>
                <a:spcPts val="0"/>
              </a:spcBef>
              <a:spcAft>
                <a:spcPts val="0"/>
              </a:spcAft>
              <a:buNone/>
            </a:pPr>
            <a:r>
              <a:t/>
            </a:r>
            <a:endParaRPr sz="2100">
              <a:latin typeface="PT Serif"/>
              <a:ea typeface="PT Serif"/>
              <a:cs typeface="PT Serif"/>
              <a:sym typeface="PT Serif"/>
            </a:endParaRPr>
          </a:p>
          <a:p>
            <a:pPr indent="-361950" lvl="0" marL="457200" rtl="0" algn="l">
              <a:spcBef>
                <a:spcPts val="0"/>
              </a:spcBef>
              <a:spcAft>
                <a:spcPts val="0"/>
              </a:spcAft>
              <a:buSzPts val="2100"/>
              <a:buFont typeface="PT Serif"/>
              <a:buChar char="●"/>
            </a:pPr>
            <a:r>
              <a:rPr b="1" lang="en-US" sz="2100">
                <a:latin typeface="PT Serif"/>
                <a:ea typeface="PT Serif"/>
                <a:cs typeface="PT Serif"/>
                <a:sym typeface="PT Serif"/>
              </a:rPr>
              <a:t>No Color </a:t>
            </a:r>
            <a:r>
              <a:rPr lang="en-US" sz="2100">
                <a:latin typeface="PT Serif"/>
                <a:ea typeface="PT Serif"/>
                <a:cs typeface="PT Serif"/>
                <a:sym typeface="PT Serif"/>
              </a:rPr>
              <a:t>- within compensation range based on CUPA/SOC Code assignment</a:t>
            </a:r>
            <a:endParaRPr sz="2100">
              <a:latin typeface="PT Serif"/>
              <a:ea typeface="PT Serif"/>
              <a:cs typeface="PT Serif"/>
              <a:sym typeface="PT Serif"/>
            </a:endParaRPr>
          </a:p>
          <a:p>
            <a:pPr indent="-361950" lvl="0" marL="457200" rtl="0" algn="l">
              <a:spcBef>
                <a:spcPts val="0"/>
              </a:spcBef>
              <a:spcAft>
                <a:spcPts val="0"/>
              </a:spcAft>
              <a:buSzPts val="2100"/>
              <a:buFont typeface="PT Serif"/>
              <a:buChar char="●"/>
            </a:pPr>
            <a:r>
              <a:rPr b="1" lang="en-US" sz="2100">
                <a:solidFill>
                  <a:srgbClr val="FF0000"/>
                </a:solidFill>
                <a:latin typeface="PT Serif"/>
                <a:ea typeface="PT Serif"/>
                <a:cs typeface="PT Serif"/>
                <a:sym typeface="PT Serif"/>
              </a:rPr>
              <a:t>Red</a:t>
            </a:r>
            <a:r>
              <a:rPr b="1" lang="en-US" sz="2100">
                <a:latin typeface="PT Serif"/>
                <a:ea typeface="PT Serif"/>
                <a:cs typeface="PT Serif"/>
                <a:sym typeface="PT Serif"/>
              </a:rPr>
              <a:t> -</a:t>
            </a:r>
            <a:r>
              <a:rPr lang="en-US" sz="2100">
                <a:latin typeface="PT Serif"/>
                <a:ea typeface="PT Serif"/>
                <a:cs typeface="PT Serif"/>
                <a:sym typeface="PT Serif"/>
              </a:rPr>
              <a:t> over compensation range based on CUPA/SOC Code assignment</a:t>
            </a:r>
            <a:endParaRPr sz="2100">
              <a:latin typeface="PT Serif"/>
              <a:ea typeface="PT Serif"/>
              <a:cs typeface="PT Serif"/>
              <a:sym typeface="PT Serif"/>
            </a:endParaRPr>
          </a:p>
          <a:p>
            <a:pPr indent="-361950" lvl="0" marL="457200" rtl="0" algn="l">
              <a:spcBef>
                <a:spcPts val="0"/>
              </a:spcBef>
              <a:spcAft>
                <a:spcPts val="0"/>
              </a:spcAft>
              <a:buSzPts val="2100"/>
              <a:buFont typeface="PT Serif"/>
              <a:buChar char="●"/>
            </a:pPr>
            <a:r>
              <a:rPr b="1" lang="en-US" sz="2100">
                <a:solidFill>
                  <a:srgbClr val="38761D"/>
                </a:solidFill>
                <a:latin typeface="PT Serif"/>
                <a:ea typeface="PT Serif"/>
                <a:cs typeface="PT Serif"/>
                <a:sym typeface="PT Serif"/>
              </a:rPr>
              <a:t>Green</a:t>
            </a:r>
            <a:r>
              <a:rPr lang="en-US" sz="2100">
                <a:latin typeface="PT Serif"/>
                <a:ea typeface="PT Serif"/>
                <a:cs typeface="PT Serif"/>
                <a:sym typeface="PT Serif"/>
              </a:rPr>
              <a:t> - under compensation range based on CUPA/SOC Code assignment </a:t>
            </a:r>
            <a:endParaRPr sz="2100">
              <a:latin typeface="PT Serif"/>
              <a:ea typeface="PT Serif"/>
              <a:cs typeface="PT Serif"/>
              <a:sym typeface="PT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ce464d8dc4_0_47"/>
          <p:cNvSpPr txBox="1"/>
          <p:nvPr>
            <p:ph type="title"/>
          </p:nvPr>
        </p:nvSpPr>
        <p:spPr>
          <a:xfrm>
            <a:off x="3682652" y="2349894"/>
            <a:ext cx="7594800" cy="27432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4800"/>
              <a:buFont typeface="Montserrat"/>
              <a:buNone/>
            </a:pPr>
            <a:r>
              <a:rPr lang="en-US"/>
              <a:t>Compensation</a:t>
            </a:r>
            <a:r>
              <a:rPr lang="en-US"/>
              <a:t> Study Findings</a:t>
            </a:r>
            <a:endParaRPr/>
          </a:p>
        </p:txBody>
      </p:sp>
      <p:sp>
        <p:nvSpPr>
          <p:cNvPr id="194" name="Google Shape;194;gce464d8dc4_0_47"/>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95" name="Google Shape;195;gce464d8dc4_0_47"/>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96" name="Google Shape;196;gce464d8dc4_0_47"/>
          <p:cNvSpPr txBox="1"/>
          <p:nvPr>
            <p:ph idx="1" type="body"/>
          </p:nvPr>
        </p:nvSpPr>
        <p:spPr>
          <a:xfrm>
            <a:off x="755738" y="2349895"/>
            <a:ext cx="2739000" cy="309390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15000"/>
              <a:buNone/>
            </a:pPr>
            <a:r>
              <a:rPr lang="en-US"/>
              <a:t>05</a:t>
            </a:r>
            <a:endParaRPr/>
          </a:p>
        </p:txBody>
      </p:sp>
      <p:sp>
        <p:nvSpPr>
          <p:cNvPr id="197" name="Google Shape;197;gce464d8dc4_0_47"/>
          <p:cNvSpPr txBox="1"/>
          <p:nvPr>
            <p:ph idx="2" type="subTitle"/>
          </p:nvPr>
        </p:nvSpPr>
        <p:spPr>
          <a:xfrm>
            <a:off x="3682652" y="5443825"/>
            <a:ext cx="7594800" cy="11094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400"/>
              <a:buNone/>
            </a:pPr>
            <a:r>
              <a:rPr lang="en-US"/>
              <a:t>WIG 3: Increase Employee Satisfaction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ce464d8dc4_0_55"/>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5</a:t>
            </a:r>
            <a:r>
              <a:rPr lang="en-US"/>
              <a:t> Compensation Study Findings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03" name="Google Shape;203;gce464d8dc4_0_55"/>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04" name="Google Shape;204;gce464d8dc4_0_55"/>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gce464d8dc4_0_55"/>
          <p:cNvSpPr txBox="1"/>
          <p:nvPr/>
        </p:nvSpPr>
        <p:spPr>
          <a:xfrm>
            <a:off x="8471975" y="1687075"/>
            <a:ext cx="3502800" cy="422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100">
                <a:solidFill>
                  <a:schemeClr val="dk2"/>
                </a:solidFill>
                <a:latin typeface="PT Serif"/>
                <a:ea typeface="PT Serif"/>
                <a:cs typeface="PT Serif"/>
                <a:sym typeface="PT Serif"/>
              </a:rPr>
              <a:t>271 AP Positions Analyzed</a:t>
            </a:r>
            <a:endParaRPr b="1" sz="2100">
              <a:solidFill>
                <a:schemeClr val="dk2"/>
              </a:solidFill>
              <a:latin typeface="PT Serif"/>
              <a:ea typeface="PT Serif"/>
              <a:cs typeface="PT Serif"/>
              <a:sym typeface="PT Serif"/>
            </a:endParaRPr>
          </a:p>
          <a:p>
            <a:pPr indent="0" lvl="0" marL="0" rtl="0" algn="l">
              <a:lnSpc>
                <a:spcPct val="115000"/>
              </a:lnSpc>
              <a:spcBef>
                <a:spcPts val="0"/>
              </a:spcBef>
              <a:spcAft>
                <a:spcPts val="0"/>
              </a:spcAft>
              <a:buNone/>
            </a:pPr>
            <a:r>
              <a:t/>
            </a:r>
            <a:endParaRPr b="1" sz="2100">
              <a:solidFill>
                <a:schemeClr val="dk2"/>
              </a:solidFill>
              <a:latin typeface="PT Serif"/>
              <a:ea typeface="PT Serif"/>
              <a:cs typeface="PT Serif"/>
              <a:sym typeface="PT Serif"/>
            </a:endParaRPr>
          </a:p>
          <a:p>
            <a:pPr indent="0" lvl="0" marL="0" rtl="0" algn="l">
              <a:lnSpc>
                <a:spcPct val="115000"/>
              </a:lnSpc>
              <a:spcBef>
                <a:spcPts val="0"/>
              </a:spcBef>
              <a:spcAft>
                <a:spcPts val="0"/>
              </a:spcAft>
              <a:buNone/>
            </a:pPr>
            <a:r>
              <a:rPr b="1" lang="en-US" sz="2100">
                <a:solidFill>
                  <a:schemeClr val="dk2"/>
                </a:solidFill>
                <a:latin typeface="PT Serif"/>
                <a:ea typeface="PT Serif"/>
                <a:cs typeface="PT Serif"/>
                <a:sym typeface="PT Serif"/>
              </a:rPr>
              <a:t>$99,389*</a:t>
            </a:r>
            <a:r>
              <a:rPr lang="en-US" sz="2100">
                <a:solidFill>
                  <a:schemeClr val="dk2"/>
                </a:solidFill>
                <a:latin typeface="PT Serif"/>
                <a:ea typeface="PT Serif"/>
                <a:cs typeface="PT Serif"/>
                <a:sym typeface="PT Serif"/>
              </a:rPr>
              <a:t>: </a:t>
            </a:r>
            <a:r>
              <a:rPr b="1" lang="en-US" sz="2100">
                <a:solidFill>
                  <a:schemeClr val="dk2"/>
                </a:solidFill>
                <a:latin typeface="PT Serif"/>
                <a:ea typeface="PT Serif"/>
                <a:cs typeface="PT Serif"/>
                <a:sym typeface="PT Serif"/>
              </a:rPr>
              <a:t>Funding Needed to bring all </a:t>
            </a:r>
            <a:r>
              <a:rPr b="1" lang="en-US" sz="2100">
                <a:solidFill>
                  <a:srgbClr val="38761D"/>
                </a:solidFill>
                <a:latin typeface="PT Serif"/>
                <a:ea typeface="PT Serif"/>
                <a:cs typeface="PT Serif"/>
                <a:sym typeface="PT Serif"/>
              </a:rPr>
              <a:t>greens</a:t>
            </a:r>
            <a:r>
              <a:rPr b="1" lang="en-US" sz="2100">
                <a:solidFill>
                  <a:schemeClr val="dk2"/>
                </a:solidFill>
                <a:latin typeface="PT Serif"/>
                <a:ea typeface="PT Serif"/>
                <a:cs typeface="PT Serif"/>
                <a:sym typeface="PT Serif"/>
              </a:rPr>
              <a:t> to within pay range</a:t>
            </a:r>
            <a:endParaRPr b="1" sz="2100">
              <a:solidFill>
                <a:schemeClr val="dk2"/>
              </a:solidFill>
              <a:latin typeface="PT Serif"/>
              <a:ea typeface="PT Serif"/>
              <a:cs typeface="PT Serif"/>
              <a:sym typeface="PT Serif"/>
            </a:endParaRPr>
          </a:p>
          <a:p>
            <a:pPr indent="0" lvl="0" marL="0" rtl="0" algn="l">
              <a:lnSpc>
                <a:spcPct val="115000"/>
              </a:lnSpc>
              <a:spcBef>
                <a:spcPts val="0"/>
              </a:spcBef>
              <a:spcAft>
                <a:spcPts val="0"/>
              </a:spcAft>
              <a:buNone/>
            </a:pPr>
            <a:r>
              <a:t/>
            </a:r>
            <a:endParaRPr b="1" sz="2100">
              <a:solidFill>
                <a:schemeClr val="dk2"/>
              </a:solidFill>
              <a:latin typeface="PT Serif"/>
              <a:ea typeface="PT Serif"/>
              <a:cs typeface="PT Serif"/>
              <a:sym typeface="PT Serif"/>
            </a:endParaRPr>
          </a:p>
          <a:p>
            <a:pPr indent="0" lvl="0" marL="0" rtl="0" algn="l">
              <a:lnSpc>
                <a:spcPct val="115000"/>
              </a:lnSpc>
              <a:spcBef>
                <a:spcPts val="0"/>
              </a:spcBef>
              <a:spcAft>
                <a:spcPts val="0"/>
              </a:spcAft>
              <a:buNone/>
            </a:pPr>
            <a:r>
              <a:rPr b="1" lang="en-US" sz="2100">
                <a:solidFill>
                  <a:schemeClr val="dk2"/>
                </a:solidFill>
                <a:latin typeface="PT Serif"/>
                <a:ea typeface="PT Serif"/>
                <a:cs typeface="PT Serif"/>
                <a:sym typeface="PT Serif"/>
              </a:rPr>
              <a:t>*Funding needed on annual basis to maintain adjusted salaries</a:t>
            </a:r>
            <a:endParaRPr b="1" sz="2100">
              <a:solidFill>
                <a:schemeClr val="dk2"/>
              </a:solidFill>
              <a:latin typeface="PT Serif"/>
              <a:ea typeface="PT Serif"/>
              <a:cs typeface="PT Serif"/>
              <a:sym typeface="PT Serif"/>
            </a:endParaRPr>
          </a:p>
        </p:txBody>
      </p:sp>
      <p:pic>
        <p:nvPicPr>
          <p:cNvPr id="206" name="Google Shape;206;gce464d8dc4_0_55" title="Chart"/>
          <p:cNvPicPr preferRelativeResize="0"/>
          <p:nvPr/>
        </p:nvPicPr>
        <p:blipFill rotWithShape="1">
          <a:blip r:embed="rId3">
            <a:alphaModFix/>
          </a:blip>
          <a:srcRect b="0" l="0" r="0" t="10714"/>
          <a:stretch/>
        </p:blipFill>
        <p:spPr>
          <a:xfrm>
            <a:off x="466000" y="2068750"/>
            <a:ext cx="7810401" cy="430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cc2143cf52_2_19"/>
          <p:cNvSpPr txBox="1"/>
          <p:nvPr>
            <p:ph type="title"/>
          </p:nvPr>
        </p:nvSpPr>
        <p:spPr>
          <a:xfrm>
            <a:off x="304800" y="914399"/>
            <a:ext cx="11582400" cy="911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accent2"/>
              </a:buClr>
              <a:buSzPts val="3600"/>
              <a:buFont typeface="Montserrat"/>
              <a:buNone/>
            </a:pPr>
            <a:r>
              <a:rPr lang="en-US"/>
              <a:t>5 Gender Equity Findings</a:t>
            </a:r>
            <a:endParaRPr/>
          </a:p>
          <a:p>
            <a:pPr indent="0" lvl="0" marL="0" rtl="0" algn="l">
              <a:spcBef>
                <a:spcPts val="0"/>
              </a:spcBef>
              <a:spcAft>
                <a:spcPts val="0"/>
              </a:spcAft>
              <a:buNone/>
            </a:pPr>
            <a:r>
              <a:t/>
            </a:r>
            <a:endParaRPr/>
          </a:p>
        </p:txBody>
      </p:sp>
      <p:sp>
        <p:nvSpPr>
          <p:cNvPr id="213" name="Google Shape;213;gcc2143cf52_2_19"/>
          <p:cNvSpPr txBox="1"/>
          <p:nvPr>
            <p:ph idx="12" type="sldNum"/>
          </p:nvPr>
        </p:nvSpPr>
        <p:spPr>
          <a:xfrm>
            <a:off x="11430000" y="266700"/>
            <a:ext cx="457200" cy="419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14" name="Google Shape;214;gcc2143cf52_2_19"/>
          <p:cNvPicPr preferRelativeResize="0"/>
          <p:nvPr/>
        </p:nvPicPr>
        <p:blipFill>
          <a:blip r:embed="rId3">
            <a:alphaModFix/>
          </a:blip>
          <a:stretch>
            <a:fillRect/>
          </a:stretch>
        </p:blipFill>
        <p:spPr>
          <a:xfrm>
            <a:off x="424250" y="1560775"/>
            <a:ext cx="8508800" cy="4840750"/>
          </a:xfrm>
          <a:prstGeom prst="rect">
            <a:avLst/>
          </a:prstGeom>
          <a:noFill/>
          <a:ln>
            <a:noFill/>
          </a:ln>
        </p:spPr>
      </p:pic>
      <p:sp>
        <p:nvSpPr>
          <p:cNvPr id="215" name="Google Shape;215;gcc2143cf52_2_19"/>
          <p:cNvSpPr txBox="1"/>
          <p:nvPr/>
        </p:nvSpPr>
        <p:spPr>
          <a:xfrm>
            <a:off x="9111550" y="2190100"/>
            <a:ext cx="3000000" cy="348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100">
                <a:solidFill>
                  <a:schemeClr val="dk2"/>
                </a:solidFill>
                <a:latin typeface="PT Serif"/>
                <a:ea typeface="PT Serif"/>
                <a:cs typeface="PT Serif"/>
                <a:sym typeface="PT Serif"/>
              </a:rPr>
              <a:t>C</a:t>
            </a:r>
            <a:r>
              <a:rPr lang="en-US" sz="2100">
                <a:solidFill>
                  <a:schemeClr val="dk2"/>
                </a:solidFill>
                <a:latin typeface="PT Serif"/>
                <a:ea typeface="PT Serif"/>
                <a:cs typeface="PT Serif"/>
                <a:sym typeface="PT Serif"/>
              </a:rPr>
              <a:t>ompa-ratio distributions have an average of 103% ± 1% for women and 105% ± 2% for men; the difference between these distributions is not statistically significant (</a:t>
            </a:r>
            <a:r>
              <a:rPr i="1" lang="en-US" sz="2100">
                <a:solidFill>
                  <a:schemeClr val="dk2"/>
                </a:solidFill>
                <a:latin typeface="PT Serif"/>
                <a:ea typeface="PT Serif"/>
                <a:cs typeface="PT Serif"/>
                <a:sym typeface="PT Serif"/>
              </a:rPr>
              <a:t>p</a:t>
            </a:r>
            <a:r>
              <a:rPr lang="en-US" sz="2100">
                <a:solidFill>
                  <a:schemeClr val="dk2"/>
                </a:solidFill>
                <a:latin typeface="PT Serif"/>
                <a:ea typeface="PT Serif"/>
                <a:cs typeface="PT Serif"/>
                <a:sym typeface="PT Serif"/>
              </a:rPr>
              <a:t> = 0.30)</a:t>
            </a:r>
            <a:endParaRPr sz="2100">
              <a:latin typeface="PT Serif"/>
              <a:ea typeface="PT Serif"/>
              <a:cs typeface="PT Serif"/>
              <a:sym typeface="PT Serif"/>
            </a:endParaRPr>
          </a:p>
        </p:txBody>
      </p:sp>
      <p:sp>
        <p:nvSpPr>
          <p:cNvPr id="216" name="Google Shape;216;gcc2143cf52_2_19"/>
          <p:cNvSpPr txBox="1"/>
          <p:nvPr/>
        </p:nvSpPr>
        <p:spPr>
          <a:xfrm>
            <a:off x="6330950" y="362700"/>
            <a:ext cx="5034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900">
                <a:solidFill>
                  <a:schemeClr val="lt1"/>
                </a:solidFill>
                <a:latin typeface="Montserrat"/>
                <a:ea typeface="Montserrat"/>
                <a:cs typeface="Montserrat"/>
                <a:sym typeface="Montserrat"/>
              </a:rPr>
              <a:t>APC Compensation Study: Methodology, Key Findings and Recommendations</a:t>
            </a:r>
            <a:endParaRPr sz="9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cec2aeca05_2_0"/>
          <p:cNvSpPr txBox="1"/>
          <p:nvPr>
            <p:ph type="title"/>
          </p:nvPr>
        </p:nvSpPr>
        <p:spPr>
          <a:xfrm>
            <a:off x="304800" y="914399"/>
            <a:ext cx="11582400" cy="911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accent2"/>
              </a:buClr>
              <a:buSzPts val="3600"/>
              <a:buFont typeface="Montserrat"/>
              <a:buNone/>
            </a:pPr>
            <a:r>
              <a:rPr lang="en-US"/>
              <a:t>5 Gender Equity Findings</a:t>
            </a:r>
            <a:endParaRPr/>
          </a:p>
        </p:txBody>
      </p:sp>
      <p:sp>
        <p:nvSpPr>
          <p:cNvPr id="223" name="Google Shape;223;gcec2aeca05_2_0"/>
          <p:cNvSpPr txBox="1"/>
          <p:nvPr>
            <p:ph idx="1" type="body"/>
          </p:nvPr>
        </p:nvSpPr>
        <p:spPr>
          <a:xfrm>
            <a:off x="8718300" y="2595575"/>
            <a:ext cx="3168900" cy="3048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t>Of the 245 employees “in range,” the majority (139) were above range somewhat.</a:t>
            </a:r>
            <a:endParaRPr/>
          </a:p>
          <a:p>
            <a:pPr indent="0" lvl="0" marL="0" rtl="0" algn="l">
              <a:spcBef>
                <a:spcPts val="1000"/>
              </a:spcBef>
              <a:spcAft>
                <a:spcPts val="0"/>
              </a:spcAft>
              <a:buNone/>
            </a:pPr>
            <a:r>
              <a:rPr lang="en-US"/>
              <a:t>The 12 “below pay range” employees were on average only 4% below.</a:t>
            </a:r>
            <a:endParaRPr/>
          </a:p>
        </p:txBody>
      </p:sp>
      <p:sp>
        <p:nvSpPr>
          <p:cNvPr id="224" name="Google Shape;224;gcec2aeca05_2_0"/>
          <p:cNvSpPr txBox="1"/>
          <p:nvPr>
            <p:ph idx="12" type="sldNum"/>
          </p:nvPr>
        </p:nvSpPr>
        <p:spPr>
          <a:xfrm>
            <a:off x="11430000" y="266700"/>
            <a:ext cx="457200" cy="419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25" name="Google Shape;225;gcec2aeca05_2_0"/>
          <p:cNvPicPr preferRelativeResize="0"/>
          <p:nvPr/>
        </p:nvPicPr>
        <p:blipFill>
          <a:blip r:embed="rId3">
            <a:alphaModFix/>
          </a:blip>
          <a:stretch>
            <a:fillRect/>
          </a:stretch>
        </p:blipFill>
        <p:spPr>
          <a:xfrm>
            <a:off x="304800" y="1981200"/>
            <a:ext cx="7767899" cy="4572000"/>
          </a:xfrm>
          <a:prstGeom prst="rect">
            <a:avLst/>
          </a:prstGeom>
          <a:noFill/>
          <a:ln>
            <a:noFill/>
          </a:ln>
        </p:spPr>
      </p:pic>
      <p:sp>
        <p:nvSpPr>
          <p:cNvPr id="226" name="Google Shape;226;gcec2aeca05_2_0"/>
          <p:cNvSpPr txBox="1"/>
          <p:nvPr/>
        </p:nvSpPr>
        <p:spPr>
          <a:xfrm>
            <a:off x="6737175" y="362700"/>
            <a:ext cx="46749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900">
                <a:solidFill>
                  <a:schemeClr val="lt1"/>
                </a:solidFill>
                <a:latin typeface="Montserrat"/>
                <a:ea typeface="Montserrat"/>
                <a:cs typeface="Montserrat"/>
                <a:sym typeface="Montserrat"/>
              </a:rPr>
              <a:t>APC Compensation Study: Methodology, Key Findings and Recommendations</a:t>
            </a:r>
            <a:endParaRPr sz="900">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ce464d8dc4_0_62"/>
          <p:cNvSpPr txBox="1"/>
          <p:nvPr>
            <p:ph type="title"/>
          </p:nvPr>
        </p:nvSpPr>
        <p:spPr>
          <a:xfrm>
            <a:off x="3682650" y="2349900"/>
            <a:ext cx="8204400" cy="27432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4800"/>
              <a:buFont typeface="Montserrat"/>
              <a:buNone/>
            </a:pPr>
            <a:r>
              <a:rPr lang="en-US"/>
              <a:t>Processes &amp; Recommendations Informed by Compensation Study Findings</a:t>
            </a:r>
            <a:endParaRPr/>
          </a:p>
        </p:txBody>
      </p:sp>
      <p:sp>
        <p:nvSpPr>
          <p:cNvPr id="232" name="Google Shape;232;gce464d8dc4_0_62"/>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33" name="Google Shape;233;gce464d8dc4_0_62"/>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34" name="Google Shape;234;gce464d8dc4_0_62"/>
          <p:cNvSpPr txBox="1"/>
          <p:nvPr>
            <p:ph idx="1" type="body"/>
          </p:nvPr>
        </p:nvSpPr>
        <p:spPr>
          <a:xfrm>
            <a:off x="755738" y="2349895"/>
            <a:ext cx="2739000" cy="309390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15000"/>
              <a:buNone/>
            </a:pPr>
            <a:r>
              <a:rPr lang="en-US"/>
              <a:t>06</a:t>
            </a:r>
            <a:endParaRPr/>
          </a:p>
        </p:txBody>
      </p:sp>
      <p:sp>
        <p:nvSpPr>
          <p:cNvPr id="235" name="Google Shape;235;gce464d8dc4_0_62"/>
          <p:cNvSpPr txBox="1"/>
          <p:nvPr>
            <p:ph idx="2" type="subTitle"/>
          </p:nvPr>
        </p:nvSpPr>
        <p:spPr>
          <a:xfrm>
            <a:off x="3682652" y="5443825"/>
            <a:ext cx="7594800" cy="11094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400"/>
              <a:buNone/>
            </a:pPr>
            <a:r>
              <a:rPr lang="en-US"/>
              <a:t>WIG 3: Increase Employee Satisfaction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ce464d8dc4_0_70"/>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 Processes &amp; Recommendations Informed by Compensation Study Findings</a:t>
            </a:r>
            <a:r>
              <a:rPr lang="en-US"/>
              <a:t>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41" name="Google Shape;241;gce464d8dc4_0_70"/>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42" name="Google Shape;242;gce464d8dc4_0_70"/>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43" name="Google Shape;243;gce464d8dc4_0_70"/>
          <p:cNvSpPr txBox="1"/>
          <p:nvPr/>
        </p:nvSpPr>
        <p:spPr>
          <a:xfrm>
            <a:off x="507900" y="2548575"/>
            <a:ext cx="6095100" cy="38535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Achieved a systemic, yet individualized look at compensation across Administrative Professionals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Discussed the far-reaching impacts of our work on interrelated processes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The following slides provide brief summaries from our committee on areas directly related to our work on the compensation study, with recommendations on processes moving forward</a:t>
            </a:r>
            <a:endParaRPr b="1" sz="2100">
              <a:solidFill>
                <a:srgbClr val="38761D"/>
              </a:solidFill>
              <a:latin typeface="PT Serif"/>
              <a:ea typeface="PT Serif"/>
              <a:cs typeface="PT Serif"/>
              <a:sym typeface="PT Serif"/>
            </a:endParaRPr>
          </a:p>
        </p:txBody>
      </p:sp>
      <p:pic>
        <p:nvPicPr>
          <p:cNvPr id="244" name="Google Shape;244;gce464d8dc4_0_70"/>
          <p:cNvPicPr preferRelativeResize="0"/>
          <p:nvPr/>
        </p:nvPicPr>
        <p:blipFill rotWithShape="1">
          <a:blip r:embed="rId3">
            <a:alphaModFix/>
          </a:blip>
          <a:srcRect b="24407" l="7229" r="7519" t="22358"/>
          <a:stretch/>
        </p:blipFill>
        <p:spPr>
          <a:xfrm>
            <a:off x="7109875" y="2737400"/>
            <a:ext cx="4726500" cy="295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682652" y="2349894"/>
            <a:ext cx="7594948" cy="274320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4800"/>
              <a:buFont typeface="Montserrat"/>
              <a:buNone/>
            </a:pPr>
            <a:r>
              <a:rPr lang="en-US"/>
              <a:t>Goal of Compensation Study, Charge of APC Compensation Committee</a:t>
            </a:r>
            <a:endParaRPr/>
          </a:p>
        </p:txBody>
      </p:sp>
      <p:sp>
        <p:nvSpPr>
          <p:cNvPr id="76" name="Google Shape;76;p3"/>
          <p:cNvSpPr txBox="1"/>
          <p:nvPr>
            <p:ph idx="11" type="ftr"/>
          </p:nvPr>
        </p:nvSpPr>
        <p:spPr>
          <a:xfrm>
            <a:off x="6248400" y="467515"/>
            <a:ext cx="5029200" cy="210312"/>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US"/>
              <a:t>APC Compensation Study: Methodology, Key Findings and Recommendations</a:t>
            </a:r>
            <a:endParaRPr/>
          </a:p>
        </p:txBody>
      </p:sp>
      <p:sp>
        <p:nvSpPr>
          <p:cNvPr id="77" name="Google Shape;77;p3"/>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78" name="Google Shape;78;p3"/>
          <p:cNvSpPr txBox="1"/>
          <p:nvPr>
            <p:ph idx="1" type="body"/>
          </p:nvPr>
        </p:nvSpPr>
        <p:spPr>
          <a:xfrm>
            <a:off x="755738" y="2349895"/>
            <a:ext cx="2739024" cy="309393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15000"/>
              <a:buNone/>
            </a:pPr>
            <a:r>
              <a:rPr lang="en-US"/>
              <a:t>01</a:t>
            </a:r>
            <a:endParaRPr/>
          </a:p>
        </p:txBody>
      </p:sp>
      <p:sp>
        <p:nvSpPr>
          <p:cNvPr id="79" name="Google Shape;79;p3"/>
          <p:cNvSpPr txBox="1"/>
          <p:nvPr>
            <p:ph idx="2" type="subTitle"/>
          </p:nvPr>
        </p:nvSpPr>
        <p:spPr>
          <a:xfrm>
            <a:off x="3682652" y="5443825"/>
            <a:ext cx="7594800" cy="11094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400"/>
              <a:buNone/>
            </a:pPr>
            <a:r>
              <a:rPr lang="en-US"/>
              <a:t>WIG 3: Increase Employee Satisfaction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ce464d8dc4_0_77"/>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 Adhering to the Equal Pay for Equal Work Act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50" name="Google Shape;250;gce464d8dc4_0_77"/>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51" name="Google Shape;251;gce464d8dc4_0_77"/>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gce464d8dc4_0_77"/>
          <p:cNvSpPr txBox="1"/>
          <p:nvPr/>
        </p:nvSpPr>
        <p:spPr>
          <a:xfrm>
            <a:off x="489850" y="1898200"/>
            <a:ext cx="6686400" cy="38535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Provides encompassing protections for employees from discrimination in pay, with all employers in Colorado legally required to comply</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Analyzed the compensation study workbook for instances of gender equity issues amongst employees identified in the same positions (previously discussed in Findings)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Made recommendations (details following) on developing a clearcut promotion process for Administrative Professional employees</a:t>
            </a:r>
            <a:endParaRPr b="1" sz="2100">
              <a:solidFill>
                <a:srgbClr val="38761D"/>
              </a:solidFill>
              <a:latin typeface="PT Serif"/>
              <a:ea typeface="PT Serif"/>
              <a:cs typeface="PT Serif"/>
              <a:sym typeface="PT Serif"/>
            </a:endParaRPr>
          </a:p>
        </p:txBody>
      </p:sp>
      <p:pic>
        <p:nvPicPr>
          <p:cNvPr id="253" name="Google Shape;253;gce464d8dc4_0_77"/>
          <p:cNvPicPr preferRelativeResize="0"/>
          <p:nvPr/>
        </p:nvPicPr>
        <p:blipFill>
          <a:blip r:embed="rId3">
            <a:alphaModFix/>
          </a:blip>
          <a:stretch>
            <a:fillRect/>
          </a:stretch>
        </p:blipFill>
        <p:spPr>
          <a:xfrm>
            <a:off x="7500249" y="2182300"/>
            <a:ext cx="3929750" cy="3537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ce464d8dc4_0_84"/>
          <p:cNvSpPr txBox="1"/>
          <p:nvPr>
            <p:ph type="title"/>
          </p:nvPr>
        </p:nvSpPr>
        <p:spPr>
          <a:xfrm>
            <a:off x="304800" y="1157650"/>
            <a:ext cx="117885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 Administrative Professional Promotion Process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59" name="Google Shape;259;gce464d8dc4_0_84"/>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60" name="Google Shape;260;gce464d8dc4_0_84"/>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61" name="Google Shape;261;gce464d8dc4_0_84"/>
          <p:cNvSpPr txBox="1"/>
          <p:nvPr/>
        </p:nvSpPr>
        <p:spPr>
          <a:xfrm>
            <a:off x="674400" y="2368775"/>
            <a:ext cx="6686400" cy="34818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No clearcut promotion process for Administrative Professional employees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Recommend that HR create an Administrative Professional promotion process that is adhered to for all internal postings of job promotions in which only internal candidates are being considered</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Promotion process should become a part of the search and screen manual, and adheres to the mandates of the Equal Pay for Equal Work Act</a:t>
            </a:r>
            <a:endParaRPr b="1" sz="2100">
              <a:solidFill>
                <a:srgbClr val="38761D"/>
              </a:solidFill>
              <a:latin typeface="PT Serif"/>
              <a:ea typeface="PT Serif"/>
              <a:cs typeface="PT Serif"/>
              <a:sym typeface="PT Serif"/>
            </a:endParaRPr>
          </a:p>
        </p:txBody>
      </p:sp>
      <p:pic>
        <p:nvPicPr>
          <p:cNvPr id="262" name="Google Shape;262;gce464d8dc4_0_84"/>
          <p:cNvPicPr preferRelativeResize="0"/>
          <p:nvPr/>
        </p:nvPicPr>
        <p:blipFill rotWithShape="1">
          <a:blip r:embed="rId3">
            <a:alphaModFix/>
          </a:blip>
          <a:srcRect b="0" l="14126" r="17229" t="0"/>
          <a:stretch/>
        </p:blipFill>
        <p:spPr>
          <a:xfrm>
            <a:off x="7691150" y="2368775"/>
            <a:ext cx="4108975" cy="335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ce464d8dc4_0_91"/>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 Individual Compensation Study Reports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68" name="Google Shape;268;gce464d8dc4_0_91"/>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69" name="Google Shape;269;gce464d8dc4_0_91"/>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0" name="Google Shape;270;gce464d8dc4_0_91"/>
          <p:cNvSpPr txBox="1"/>
          <p:nvPr/>
        </p:nvSpPr>
        <p:spPr>
          <a:xfrm>
            <a:off x="548125" y="2218750"/>
            <a:ext cx="5453700" cy="42252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Comparing two Administrative Professional employees directly on the measure of compensation is enormously difficult</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Few instances of “apples to apples” comparisons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Recommend a new approach to informing employees of the results of the compensation study</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Draft </a:t>
            </a:r>
            <a:r>
              <a:rPr lang="en-US" sz="2100" u="sng">
                <a:solidFill>
                  <a:schemeClr val="hlink"/>
                </a:solidFill>
                <a:latin typeface="PT Serif"/>
                <a:ea typeface="PT Serif"/>
                <a:cs typeface="PT Serif"/>
                <a:sym typeface="PT Serif"/>
                <a:hlinkClick r:id="rId3"/>
              </a:rPr>
              <a:t>HERE</a:t>
            </a:r>
            <a:r>
              <a:rPr lang="en-US" sz="2100">
                <a:solidFill>
                  <a:schemeClr val="dk2"/>
                </a:solidFill>
                <a:latin typeface="PT Serif"/>
                <a:ea typeface="PT Serif"/>
                <a:cs typeface="PT Serif"/>
                <a:sym typeface="PT Serif"/>
              </a:rPr>
              <a:t> of individual compensation study reports</a:t>
            </a:r>
            <a:endParaRPr sz="2100">
              <a:solidFill>
                <a:schemeClr val="dk2"/>
              </a:solidFill>
              <a:latin typeface="PT Serif"/>
              <a:ea typeface="PT Serif"/>
              <a:cs typeface="PT Serif"/>
              <a:sym typeface="PT Serif"/>
            </a:endParaRPr>
          </a:p>
        </p:txBody>
      </p:sp>
      <p:pic>
        <p:nvPicPr>
          <p:cNvPr id="271" name="Google Shape;271;gce464d8dc4_0_91"/>
          <p:cNvPicPr preferRelativeResize="0"/>
          <p:nvPr/>
        </p:nvPicPr>
        <p:blipFill>
          <a:blip r:embed="rId4">
            <a:alphaModFix/>
          </a:blip>
          <a:stretch>
            <a:fillRect/>
          </a:stretch>
        </p:blipFill>
        <p:spPr>
          <a:xfrm>
            <a:off x="6875900" y="2548575"/>
            <a:ext cx="4401700" cy="2751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ce464d8dc4_0_130"/>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 Individual Compensation Study Reports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77" name="Google Shape;277;gce464d8dc4_0_130"/>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78" name="Google Shape;278;gce464d8dc4_0_130"/>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9" name="Google Shape;279;gce464d8dc4_0_130"/>
          <p:cNvSpPr txBox="1"/>
          <p:nvPr/>
        </p:nvSpPr>
        <p:spPr>
          <a:xfrm>
            <a:off x="625850" y="1801075"/>
            <a:ext cx="7424700" cy="49686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Individualized compensation study reports prepared for each Administrative Professional employee over 0.5 FTE</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More meaningful understanding of where they stand compensation-wise</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Compensation study workbook should be vetted and maintained on a regular basis by the compensation committee</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Individual reports provided to employees on an annual basis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Employees will have the ability to also view the full results of the workbook through accessing a physical copy that will be made available in the library, or through CORA record request</a:t>
            </a:r>
            <a:endParaRPr sz="2100">
              <a:solidFill>
                <a:schemeClr val="dk2"/>
              </a:solidFill>
              <a:latin typeface="PT Serif"/>
              <a:ea typeface="PT Serif"/>
              <a:cs typeface="PT Serif"/>
              <a:sym typeface="PT Serif"/>
            </a:endParaRPr>
          </a:p>
        </p:txBody>
      </p:sp>
      <p:pic>
        <p:nvPicPr>
          <p:cNvPr id="280" name="Google Shape;280;gce464d8dc4_0_130"/>
          <p:cNvPicPr preferRelativeResize="0"/>
          <p:nvPr/>
        </p:nvPicPr>
        <p:blipFill>
          <a:blip r:embed="rId3">
            <a:alphaModFix/>
          </a:blip>
          <a:stretch>
            <a:fillRect/>
          </a:stretch>
        </p:blipFill>
        <p:spPr>
          <a:xfrm>
            <a:off x="8697525" y="1801074"/>
            <a:ext cx="2926764" cy="44844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ce464d8dc4_0_98"/>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 Merit-based Increase Process</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86" name="Google Shape;286;gce464d8dc4_0_98"/>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87" name="Google Shape;287;gce464d8dc4_0_98"/>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88" name="Google Shape;288;gce464d8dc4_0_98"/>
          <p:cNvSpPr txBox="1"/>
          <p:nvPr/>
        </p:nvSpPr>
        <p:spPr>
          <a:xfrm>
            <a:off x="528700" y="2024500"/>
            <a:ext cx="6793200" cy="45969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Merit salary increases for Administrative Professional employees should be consistent with employee evaluation outcomes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Employees whose performance is rated at or above satisfactory to be eligible for merit increases when funding has been allocated for salary increases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When merit-based increases are available, current compensation study data on Administrative Professional employees who are compensated above pay band as receiving a </a:t>
            </a:r>
            <a:r>
              <a:rPr lang="en-US" sz="2100" u="sng">
                <a:solidFill>
                  <a:schemeClr val="dk2"/>
                </a:solidFill>
                <a:latin typeface="PT Serif"/>
                <a:ea typeface="PT Serif"/>
                <a:cs typeface="PT Serif"/>
                <a:sym typeface="PT Serif"/>
              </a:rPr>
              <a:t>scaled percentage</a:t>
            </a:r>
            <a:r>
              <a:rPr lang="en-US" sz="2100">
                <a:solidFill>
                  <a:schemeClr val="dk2"/>
                </a:solidFill>
                <a:latin typeface="PT Serif"/>
                <a:ea typeface="PT Serif"/>
                <a:cs typeface="PT Serif"/>
                <a:sym typeface="PT Serif"/>
              </a:rPr>
              <a:t> of merit increase so as to prevent a widening gap in compensation </a:t>
            </a:r>
            <a:endParaRPr b="1" sz="2100">
              <a:solidFill>
                <a:srgbClr val="38761D"/>
              </a:solidFill>
              <a:latin typeface="PT Serif"/>
              <a:ea typeface="PT Serif"/>
              <a:cs typeface="PT Serif"/>
              <a:sym typeface="PT Serif"/>
            </a:endParaRPr>
          </a:p>
        </p:txBody>
      </p:sp>
      <p:pic>
        <p:nvPicPr>
          <p:cNvPr id="289" name="Google Shape;289;gce464d8dc4_0_98"/>
          <p:cNvPicPr preferRelativeResize="0"/>
          <p:nvPr/>
        </p:nvPicPr>
        <p:blipFill rotWithShape="1">
          <a:blip r:embed="rId3">
            <a:alphaModFix/>
          </a:blip>
          <a:srcRect b="0" l="19691" r="13239" t="0"/>
          <a:stretch/>
        </p:blipFill>
        <p:spPr>
          <a:xfrm>
            <a:off x="7851975" y="2658350"/>
            <a:ext cx="3967225" cy="2957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ce464d8dc4_0_105"/>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a:t>
            </a:r>
            <a:r>
              <a:rPr lang="en-US"/>
              <a:t> Prioritizing Equity and Parity Increases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295" name="Google Shape;295;gce464d8dc4_0_105"/>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96" name="Google Shape;296;gce464d8dc4_0_105"/>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97" name="Google Shape;297;gce464d8dc4_0_105"/>
          <p:cNvSpPr txBox="1"/>
          <p:nvPr/>
        </p:nvSpPr>
        <p:spPr>
          <a:xfrm>
            <a:off x="450975" y="1898200"/>
            <a:ext cx="7570500" cy="45969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The President holds discretion over specific annual budget requests for the purpose of addressing equity and parity issues for Administrative Professionals </a:t>
            </a:r>
            <a:endParaRPr sz="2100">
              <a:solidFill>
                <a:schemeClr val="dk2"/>
              </a:solidFill>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Equity increases</a:t>
            </a:r>
            <a:r>
              <a:rPr lang="en-US" sz="2100">
                <a:solidFill>
                  <a:schemeClr val="dk2"/>
                </a:solidFill>
                <a:latin typeface="PT Serif"/>
                <a:ea typeface="PT Serif"/>
                <a:cs typeface="PT Serif"/>
                <a:sym typeface="PT Serif"/>
              </a:rPr>
              <a:t> are intended to reduce or eliminate salary disparities among existing and new employees</a:t>
            </a:r>
            <a:endParaRPr sz="2100">
              <a:solidFill>
                <a:schemeClr val="dk2"/>
              </a:solidFill>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Parity increases </a:t>
            </a:r>
            <a:r>
              <a:rPr lang="en-US" sz="2100">
                <a:solidFill>
                  <a:schemeClr val="dk2"/>
                </a:solidFill>
                <a:latin typeface="PT Serif"/>
                <a:ea typeface="PT Serif"/>
                <a:cs typeface="PT Serif"/>
                <a:sym typeface="PT Serif"/>
              </a:rPr>
              <a:t>address the competitiveness of CSU Pueblo salaries with that of employees in comparable roles at other institutions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Compensation study provides updated data and tracking measures on existing equity and parity issues</a:t>
            </a:r>
            <a:endParaRPr sz="2100">
              <a:solidFill>
                <a:schemeClr val="dk2"/>
              </a:solidFill>
              <a:latin typeface="PT Serif"/>
              <a:ea typeface="PT Serif"/>
              <a:cs typeface="PT Serif"/>
              <a:sym typeface="PT Serif"/>
            </a:endParaRPr>
          </a:p>
          <a:p>
            <a:pPr indent="-361950" lvl="1" marL="9144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Provides budgetary data needed for the President to make such a request</a:t>
            </a:r>
            <a:endParaRPr b="1" sz="2100">
              <a:solidFill>
                <a:srgbClr val="38761D"/>
              </a:solidFill>
              <a:latin typeface="PT Serif"/>
              <a:ea typeface="PT Serif"/>
              <a:cs typeface="PT Serif"/>
              <a:sym typeface="PT Serif"/>
            </a:endParaRPr>
          </a:p>
        </p:txBody>
      </p:sp>
      <p:pic>
        <p:nvPicPr>
          <p:cNvPr id="298" name="Google Shape;298;gce464d8dc4_0_105"/>
          <p:cNvPicPr preferRelativeResize="0"/>
          <p:nvPr/>
        </p:nvPicPr>
        <p:blipFill>
          <a:blip r:embed="rId3">
            <a:alphaModFix/>
          </a:blip>
          <a:stretch>
            <a:fillRect/>
          </a:stretch>
        </p:blipFill>
        <p:spPr>
          <a:xfrm>
            <a:off x="8407050" y="2648549"/>
            <a:ext cx="3535425" cy="25253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ce464d8dc4_0_112"/>
          <p:cNvSpPr txBox="1"/>
          <p:nvPr>
            <p:ph type="title"/>
          </p:nvPr>
        </p:nvSpPr>
        <p:spPr>
          <a:xfrm>
            <a:off x="304800" y="1157650"/>
            <a:ext cx="118062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a:t>
            </a:r>
            <a:r>
              <a:rPr lang="en-US"/>
              <a:t> Process for Administrative Professionals to Contest Individual Compensation Study Findings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304" name="Google Shape;304;gce464d8dc4_0_112"/>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305" name="Google Shape;305;gce464d8dc4_0_112"/>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06" name="Google Shape;306;gce464d8dc4_0_112"/>
          <p:cNvSpPr txBox="1"/>
          <p:nvPr/>
        </p:nvSpPr>
        <p:spPr>
          <a:xfrm>
            <a:off x="509275" y="1956300"/>
            <a:ext cx="6822600" cy="45969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Individual requests from AP employees to either learn more about their individual compensation study reports or to contest findings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One individual in Human Resources will be the primary point of contact on the compensation study</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HR liaison will relay the request to the compensation committee, who will meet on a monthly basis to review any individual requests or petitions</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lang="en-US" sz="2100">
                <a:solidFill>
                  <a:schemeClr val="dk2"/>
                </a:solidFill>
                <a:latin typeface="PT Serif"/>
                <a:ea typeface="PT Serif"/>
                <a:cs typeface="PT Serif"/>
                <a:sym typeface="PT Serif"/>
              </a:rPr>
              <a:t>After review of the individual request, a response will be provided to the individual with committee findings and recommendation </a:t>
            </a:r>
            <a:endParaRPr b="1" sz="2100">
              <a:solidFill>
                <a:srgbClr val="38761D"/>
              </a:solidFill>
              <a:latin typeface="PT Serif"/>
              <a:ea typeface="PT Serif"/>
              <a:cs typeface="PT Serif"/>
              <a:sym typeface="PT Serif"/>
            </a:endParaRPr>
          </a:p>
        </p:txBody>
      </p:sp>
      <p:pic>
        <p:nvPicPr>
          <p:cNvPr id="307" name="Google Shape;307;gce464d8dc4_0_112"/>
          <p:cNvPicPr preferRelativeResize="0"/>
          <p:nvPr/>
        </p:nvPicPr>
        <p:blipFill>
          <a:blip r:embed="rId3">
            <a:alphaModFix/>
          </a:blip>
          <a:stretch>
            <a:fillRect/>
          </a:stretch>
        </p:blipFill>
        <p:spPr>
          <a:xfrm>
            <a:off x="7724975" y="2773725"/>
            <a:ext cx="4236898" cy="2800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ce464d8dc4_0_119"/>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6</a:t>
            </a:r>
            <a:r>
              <a:rPr lang="en-US"/>
              <a:t> Sustainability Plan of the Compensation Study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313" name="Google Shape;313;gce464d8dc4_0_119"/>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314" name="Google Shape;314;gce464d8dc4_0_119"/>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15" name="Google Shape;315;gce464d8dc4_0_119"/>
          <p:cNvSpPr/>
          <p:nvPr/>
        </p:nvSpPr>
        <p:spPr>
          <a:xfrm>
            <a:off x="5112100" y="1939975"/>
            <a:ext cx="2127000" cy="12621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PT Serif"/>
                <a:ea typeface="PT Serif"/>
                <a:cs typeface="PT Serif"/>
                <a:sym typeface="PT Serif"/>
              </a:rPr>
              <a:t>Compensation</a:t>
            </a:r>
            <a:r>
              <a:rPr lang="en-US">
                <a:latin typeface="PT Serif"/>
                <a:ea typeface="PT Serif"/>
                <a:cs typeface="PT Serif"/>
                <a:sym typeface="PT Serif"/>
              </a:rPr>
              <a:t> Study Conducted on Annual Basis with updated CUPA-HR Annual Reports </a:t>
            </a:r>
            <a:endParaRPr>
              <a:latin typeface="PT Serif"/>
              <a:ea typeface="PT Serif"/>
              <a:cs typeface="PT Serif"/>
              <a:sym typeface="PT Serif"/>
            </a:endParaRPr>
          </a:p>
        </p:txBody>
      </p:sp>
      <p:sp>
        <p:nvSpPr>
          <p:cNvPr id="316" name="Google Shape;316;gce464d8dc4_0_119"/>
          <p:cNvSpPr/>
          <p:nvPr/>
        </p:nvSpPr>
        <p:spPr>
          <a:xfrm>
            <a:off x="8282475" y="3202100"/>
            <a:ext cx="2286000" cy="1702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PT Serif"/>
                <a:ea typeface="PT Serif"/>
                <a:cs typeface="PT Serif"/>
                <a:sym typeface="PT Serif"/>
              </a:rPr>
              <a:t>Individual Compensation Study Reports provided to each AP employee over 0.5 FTE on annual basis. Timed with APR. </a:t>
            </a:r>
            <a:endParaRPr>
              <a:latin typeface="PT Serif"/>
              <a:ea typeface="PT Serif"/>
              <a:cs typeface="PT Serif"/>
              <a:sym typeface="PT Serif"/>
            </a:endParaRPr>
          </a:p>
        </p:txBody>
      </p:sp>
      <p:sp>
        <p:nvSpPr>
          <p:cNvPr id="317" name="Google Shape;317;gce464d8dc4_0_119"/>
          <p:cNvSpPr/>
          <p:nvPr/>
        </p:nvSpPr>
        <p:spPr>
          <a:xfrm>
            <a:off x="4953000" y="4904300"/>
            <a:ext cx="2286000" cy="1702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PT Serif"/>
                <a:ea typeface="PT Serif"/>
                <a:cs typeface="PT Serif"/>
                <a:sym typeface="PT Serif"/>
              </a:rPr>
              <a:t>Membership to CUPA Associated and CUPA-HR Annual Reports Purchased annually ($3,200) to keep data updated. </a:t>
            </a:r>
            <a:endParaRPr>
              <a:latin typeface="PT Serif"/>
              <a:ea typeface="PT Serif"/>
              <a:cs typeface="PT Serif"/>
              <a:sym typeface="PT Serif"/>
            </a:endParaRPr>
          </a:p>
        </p:txBody>
      </p:sp>
      <p:sp>
        <p:nvSpPr>
          <p:cNvPr id="318" name="Google Shape;318;gce464d8dc4_0_119"/>
          <p:cNvSpPr/>
          <p:nvPr/>
        </p:nvSpPr>
        <p:spPr>
          <a:xfrm>
            <a:off x="1700100" y="3202100"/>
            <a:ext cx="2286000" cy="1702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PT Serif"/>
                <a:ea typeface="PT Serif"/>
                <a:cs typeface="PT Serif"/>
                <a:sym typeface="PT Serif"/>
              </a:rPr>
              <a:t>APC Comp Cmte continues to support HR on a monthly basis to review new or updated jobs, and assess contentions</a:t>
            </a:r>
            <a:r>
              <a:rPr lang="en-US">
                <a:latin typeface="PT Serif"/>
                <a:ea typeface="PT Serif"/>
                <a:cs typeface="PT Serif"/>
                <a:sym typeface="PT Serif"/>
              </a:rPr>
              <a:t>. </a:t>
            </a:r>
            <a:endParaRPr>
              <a:latin typeface="PT Serif"/>
              <a:ea typeface="PT Serif"/>
              <a:cs typeface="PT Serif"/>
              <a:sym typeface="PT Serif"/>
            </a:endParaRPr>
          </a:p>
        </p:txBody>
      </p:sp>
      <p:sp>
        <p:nvSpPr>
          <p:cNvPr id="319" name="Google Shape;319;gce464d8dc4_0_119"/>
          <p:cNvSpPr/>
          <p:nvPr/>
        </p:nvSpPr>
        <p:spPr>
          <a:xfrm rot="3834299">
            <a:off x="7711853" y="2226069"/>
            <a:ext cx="768652" cy="818698"/>
          </a:xfrm>
          <a:prstGeom prst="bentArrow">
            <a:avLst>
              <a:gd fmla="val 25000" name="adj1"/>
              <a:gd fmla="val 24105" name="adj2"/>
              <a:gd fmla="val 25000" name="adj3"/>
              <a:gd fmla="val 43750" name="adj4"/>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ce464d8dc4_0_119"/>
          <p:cNvSpPr/>
          <p:nvPr/>
        </p:nvSpPr>
        <p:spPr>
          <a:xfrm rot="1151071">
            <a:off x="3804460" y="2226131"/>
            <a:ext cx="768689" cy="818595"/>
          </a:xfrm>
          <a:prstGeom prst="bentArrow">
            <a:avLst>
              <a:gd fmla="val 25000" name="adj1"/>
              <a:gd fmla="val 24105" name="adj2"/>
              <a:gd fmla="val 25000" name="adj3"/>
              <a:gd fmla="val 43750" name="adj4"/>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ce464d8dc4_0_119"/>
          <p:cNvSpPr/>
          <p:nvPr/>
        </p:nvSpPr>
        <p:spPr>
          <a:xfrm rot="-6113596">
            <a:off x="3804508" y="5018048"/>
            <a:ext cx="768599" cy="818552"/>
          </a:xfrm>
          <a:prstGeom prst="bentArrow">
            <a:avLst>
              <a:gd fmla="val 25000" name="adj1"/>
              <a:gd fmla="val 24105" name="adj2"/>
              <a:gd fmla="val 25000" name="adj3"/>
              <a:gd fmla="val 43750" name="adj4"/>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ce464d8dc4_0_119"/>
          <p:cNvSpPr/>
          <p:nvPr/>
        </p:nvSpPr>
        <p:spPr>
          <a:xfrm rot="-9770285">
            <a:off x="7711918" y="5144471"/>
            <a:ext cx="768623" cy="818625"/>
          </a:xfrm>
          <a:prstGeom prst="bentArrow">
            <a:avLst>
              <a:gd fmla="val 25000" name="adj1"/>
              <a:gd fmla="val 24105" name="adj2"/>
              <a:gd fmla="val 25000" name="adj3"/>
              <a:gd fmla="val 43750" name="adj4"/>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
          <p:cNvSpPr txBox="1"/>
          <p:nvPr>
            <p:ph idx="11" type="ftr"/>
          </p:nvPr>
        </p:nvSpPr>
        <p:spPr>
          <a:xfrm>
            <a:off x="6248400" y="467515"/>
            <a:ext cx="5029200" cy="210312"/>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Clr>
                <a:schemeClr val="dk2"/>
              </a:buClr>
              <a:buFont typeface="Arial"/>
              <a:buNone/>
            </a:pPr>
            <a:r>
              <a:t/>
            </a:r>
            <a:endParaRPr/>
          </a:p>
          <a:p>
            <a:pPr indent="0" lvl="0" marL="0" rtl="0" algn="r">
              <a:spcBef>
                <a:spcPts val="0"/>
              </a:spcBef>
              <a:spcAft>
                <a:spcPts val="0"/>
              </a:spcAft>
              <a:buClr>
                <a:schemeClr val="dk2"/>
              </a:buClr>
              <a:buFont typeface="Arial"/>
              <a:buNone/>
            </a:pPr>
            <a:r>
              <a:t/>
            </a:r>
            <a:endParaRPr/>
          </a:p>
          <a:p>
            <a:pPr indent="0" lvl="0" marL="0" rtl="0" algn="r">
              <a:spcBef>
                <a:spcPts val="0"/>
              </a:spcBef>
              <a:spcAft>
                <a:spcPts val="0"/>
              </a:spcAft>
              <a:buNone/>
            </a:pPr>
            <a:r>
              <a:t/>
            </a:r>
            <a:endParaRPr/>
          </a:p>
        </p:txBody>
      </p:sp>
      <p:sp>
        <p:nvSpPr>
          <p:cNvPr id="328" name="Google Shape;328;p6"/>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329" name="Google Shape;329;p6"/>
          <p:cNvPicPr preferRelativeResize="0"/>
          <p:nvPr>
            <p:ph idx="2" type="pic"/>
          </p:nvPr>
        </p:nvPicPr>
        <p:blipFill rotWithShape="1">
          <a:blip r:embed="rId3">
            <a:alphaModFix/>
          </a:blip>
          <a:srcRect b="27631" l="0" r="0" t="7456"/>
          <a:stretch/>
        </p:blipFill>
        <p:spPr>
          <a:xfrm>
            <a:off x="304800" y="914400"/>
            <a:ext cx="11582400" cy="5638800"/>
          </a:xfrm>
          <a:prstGeom prst="rect">
            <a:avLst/>
          </a:prstGeom>
          <a:solidFill>
            <a:schemeClr val="accent6"/>
          </a:solidFill>
          <a:ln>
            <a:noFill/>
          </a:ln>
        </p:spPr>
      </p:pic>
      <p:sp>
        <p:nvSpPr>
          <p:cNvPr id="330" name="Google Shape;330;p6"/>
          <p:cNvSpPr txBox="1"/>
          <p:nvPr/>
        </p:nvSpPr>
        <p:spPr>
          <a:xfrm>
            <a:off x="7064950" y="5501975"/>
            <a:ext cx="4665000" cy="93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5400">
                <a:solidFill>
                  <a:schemeClr val="lt1"/>
                </a:solidFill>
                <a:latin typeface="Montserrat"/>
                <a:ea typeface="Montserrat"/>
                <a:cs typeface="Montserrat"/>
                <a:sym typeface="Montserrat"/>
              </a:rPr>
              <a:t>Questions? </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1 </a:t>
            </a:r>
            <a:r>
              <a:rPr lang="en-US"/>
              <a:t>Goal of Compensation Study, Charge of APC Compensation Committee</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85" name="Google Shape;85;p4"/>
          <p:cNvSpPr txBox="1"/>
          <p:nvPr>
            <p:ph idx="1" type="body"/>
          </p:nvPr>
        </p:nvSpPr>
        <p:spPr>
          <a:xfrm>
            <a:off x="304800" y="2141099"/>
            <a:ext cx="11582400" cy="4412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US">
                <a:solidFill>
                  <a:schemeClr val="dk2"/>
                </a:solidFill>
              </a:rPr>
              <a:t>Goal of APC Compensation Study:</a:t>
            </a:r>
            <a:r>
              <a:rPr lang="en-US">
                <a:solidFill>
                  <a:schemeClr val="dk2"/>
                </a:solidFill>
              </a:rPr>
              <a:t> To create a process for and conduct a thorough analysis of Administrative Professional (AP) employee compensation.</a:t>
            </a:r>
            <a:endParaRPr>
              <a:solidFill>
                <a:schemeClr val="dk2"/>
              </a:solidFill>
            </a:endParaRPr>
          </a:p>
          <a:p>
            <a:pPr indent="0" lvl="0" marL="0" rtl="0" algn="l">
              <a:lnSpc>
                <a:spcPct val="115000"/>
              </a:lnSpc>
              <a:spcBef>
                <a:spcPts val="0"/>
              </a:spcBef>
              <a:spcAft>
                <a:spcPts val="0"/>
              </a:spcAft>
              <a:buNone/>
            </a:pPr>
            <a:r>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rPr b="1" lang="en-US">
                <a:solidFill>
                  <a:schemeClr val="dk2"/>
                </a:solidFill>
              </a:rPr>
              <a:t>Charge of Compensation Committee: </a:t>
            </a:r>
            <a:r>
              <a:rPr lang="en-US">
                <a:solidFill>
                  <a:schemeClr val="dk2"/>
                </a:solidFill>
              </a:rPr>
              <a:t>The Administrative Professional Compensation Committee shall be made up of six members recommended by the Administrative Professional Council (APC) Executive Committee and confirmed by the President. The Administrative Professional Council Executive Committee will make appropriate efforts to ensure that committee members include a broad representation of the Administrative Professional staff on campus including reporting lines, funding sources, and levels of responsibility. Administrative Professional Compensation Committee members shall meet the general requirements for APC representatives based on the APC Constitution and Bylaws including time in service at the University. Members shall be recommended and confirmed annually and are not term limited.</a:t>
            </a:r>
            <a:endParaRPr>
              <a:solidFill>
                <a:schemeClr val="dk2"/>
              </a:solidFill>
            </a:endParaRPr>
          </a:p>
        </p:txBody>
      </p:sp>
      <p:sp>
        <p:nvSpPr>
          <p:cNvPr id="86" name="Google Shape;86;p4"/>
          <p:cNvSpPr txBox="1"/>
          <p:nvPr>
            <p:ph idx="11" type="ftr"/>
          </p:nvPr>
        </p:nvSpPr>
        <p:spPr>
          <a:xfrm>
            <a:off x="6248400" y="467515"/>
            <a:ext cx="5029200" cy="210312"/>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Clr>
                <a:schemeClr val="dk2"/>
              </a:buClr>
              <a:buFont typeface="Arial"/>
              <a:buNone/>
            </a:pPr>
            <a:r>
              <a:t/>
            </a:r>
            <a:endParaRPr/>
          </a:p>
          <a:p>
            <a:pPr indent="0" lvl="0" marL="0" rtl="0" algn="r">
              <a:spcBef>
                <a:spcPts val="0"/>
              </a:spcBef>
              <a:spcAft>
                <a:spcPts val="0"/>
              </a:spcAft>
              <a:buClr>
                <a:schemeClr val="dk2"/>
              </a:buClr>
              <a:buFont typeface="Arial"/>
              <a:buNone/>
            </a:pPr>
            <a:r>
              <a:t/>
            </a:r>
            <a:endParaRPr/>
          </a:p>
          <a:p>
            <a:pPr indent="0" lvl="0" marL="0" rtl="0" algn="r">
              <a:spcBef>
                <a:spcPts val="0"/>
              </a:spcBef>
              <a:spcAft>
                <a:spcPts val="0"/>
              </a:spcAft>
              <a:buNone/>
            </a:pPr>
            <a:r>
              <a:t/>
            </a:r>
            <a:endParaRPr/>
          </a:p>
        </p:txBody>
      </p:sp>
      <p:sp>
        <p:nvSpPr>
          <p:cNvPr id="87" name="Google Shape;87;p4"/>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cbe3541e0c_0_0"/>
          <p:cNvSpPr txBox="1"/>
          <p:nvPr>
            <p:ph type="title"/>
          </p:nvPr>
        </p:nvSpPr>
        <p:spPr>
          <a:xfrm>
            <a:off x="3682652" y="2349894"/>
            <a:ext cx="7594800" cy="27432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4800"/>
              <a:buFont typeface="Montserrat"/>
              <a:buNone/>
            </a:pPr>
            <a:r>
              <a:rPr lang="en-US"/>
              <a:t>Meet the Team: APC Compensation Committee</a:t>
            </a:r>
            <a:endParaRPr/>
          </a:p>
        </p:txBody>
      </p:sp>
      <p:sp>
        <p:nvSpPr>
          <p:cNvPr id="93" name="Google Shape;93;gcbe3541e0c_0_0"/>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p:txBody>
      </p:sp>
      <p:sp>
        <p:nvSpPr>
          <p:cNvPr id="94" name="Google Shape;94;gcbe3541e0c_0_0"/>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95" name="Google Shape;95;gcbe3541e0c_0_0"/>
          <p:cNvSpPr txBox="1"/>
          <p:nvPr>
            <p:ph idx="1" type="body"/>
          </p:nvPr>
        </p:nvSpPr>
        <p:spPr>
          <a:xfrm>
            <a:off x="755738" y="2349895"/>
            <a:ext cx="2739000" cy="309390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15000"/>
              <a:buNone/>
            </a:pPr>
            <a:r>
              <a:rPr lang="en-US"/>
              <a:t>02</a:t>
            </a:r>
            <a:endParaRPr/>
          </a:p>
        </p:txBody>
      </p:sp>
      <p:sp>
        <p:nvSpPr>
          <p:cNvPr id="96" name="Google Shape;96;gcbe3541e0c_0_0"/>
          <p:cNvSpPr txBox="1"/>
          <p:nvPr>
            <p:ph idx="2" type="subTitle"/>
          </p:nvPr>
        </p:nvSpPr>
        <p:spPr>
          <a:xfrm>
            <a:off x="3682652" y="5443825"/>
            <a:ext cx="7594800" cy="11094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400"/>
              <a:buNone/>
            </a:pPr>
            <a:r>
              <a:rPr lang="en-US"/>
              <a:t>WIG 3: Increase Employee Satisfaction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cbe3541e0c_0_8"/>
          <p:cNvSpPr txBox="1"/>
          <p:nvPr>
            <p:ph type="title"/>
          </p:nvPr>
        </p:nvSpPr>
        <p:spPr>
          <a:xfrm>
            <a:off x="304800" y="1157650"/>
            <a:ext cx="117921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2</a:t>
            </a:r>
            <a:r>
              <a:rPr lang="en-US"/>
              <a:t> </a:t>
            </a:r>
            <a:r>
              <a:rPr lang="en-US"/>
              <a:t>Meet the Team: APC Compensation Committee</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102" name="Google Shape;102;gcbe3541e0c_0_8"/>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Clr>
                <a:schemeClr val="dk2"/>
              </a:buClr>
              <a:buFont typeface="Arial"/>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03" name="Google Shape;103;gcbe3541e0c_0_8"/>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04" name="Google Shape;104;gcbe3541e0c_0_8"/>
          <p:cNvPicPr preferRelativeResize="0"/>
          <p:nvPr/>
        </p:nvPicPr>
        <p:blipFill>
          <a:blip r:embed="rId3">
            <a:alphaModFix/>
          </a:blip>
          <a:stretch>
            <a:fillRect/>
          </a:stretch>
        </p:blipFill>
        <p:spPr>
          <a:xfrm>
            <a:off x="1403775" y="4439450"/>
            <a:ext cx="1770125" cy="2223275"/>
          </a:xfrm>
          <a:prstGeom prst="rect">
            <a:avLst/>
          </a:prstGeom>
          <a:noFill/>
          <a:ln>
            <a:noFill/>
          </a:ln>
        </p:spPr>
      </p:pic>
      <p:pic>
        <p:nvPicPr>
          <p:cNvPr id="105" name="Google Shape;105;gcbe3541e0c_0_8"/>
          <p:cNvPicPr preferRelativeResize="0"/>
          <p:nvPr/>
        </p:nvPicPr>
        <p:blipFill rotWithShape="1">
          <a:blip r:embed="rId4">
            <a:alphaModFix/>
          </a:blip>
          <a:srcRect b="10023" l="5360" r="33727" t="0"/>
          <a:stretch/>
        </p:blipFill>
        <p:spPr>
          <a:xfrm>
            <a:off x="4143625" y="1871750"/>
            <a:ext cx="1770124" cy="2173222"/>
          </a:xfrm>
          <a:prstGeom prst="rect">
            <a:avLst/>
          </a:prstGeom>
          <a:noFill/>
          <a:ln>
            <a:noFill/>
          </a:ln>
        </p:spPr>
      </p:pic>
      <p:pic>
        <p:nvPicPr>
          <p:cNvPr id="106" name="Google Shape;106;gcbe3541e0c_0_8"/>
          <p:cNvPicPr preferRelativeResize="0"/>
          <p:nvPr/>
        </p:nvPicPr>
        <p:blipFill>
          <a:blip r:embed="rId5">
            <a:alphaModFix/>
          </a:blip>
          <a:stretch>
            <a:fillRect/>
          </a:stretch>
        </p:blipFill>
        <p:spPr>
          <a:xfrm>
            <a:off x="6854788" y="1829787"/>
            <a:ext cx="1770125" cy="2257150"/>
          </a:xfrm>
          <a:prstGeom prst="rect">
            <a:avLst/>
          </a:prstGeom>
          <a:noFill/>
          <a:ln>
            <a:noFill/>
          </a:ln>
        </p:spPr>
      </p:pic>
      <p:pic>
        <p:nvPicPr>
          <p:cNvPr id="107" name="Google Shape;107;gcbe3541e0c_0_8"/>
          <p:cNvPicPr preferRelativeResize="0"/>
          <p:nvPr/>
        </p:nvPicPr>
        <p:blipFill>
          <a:blip r:embed="rId6">
            <a:alphaModFix/>
          </a:blip>
          <a:stretch>
            <a:fillRect/>
          </a:stretch>
        </p:blipFill>
        <p:spPr>
          <a:xfrm>
            <a:off x="6832900" y="4405550"/>
            <a:ext cx="1770125" cy="2257150"/>
          </a:xfrm>
          <a:prstGeom prst="rect">
            <a:avLst/>
          </a:prstGeom>
          <a:noFill/>
          <a:ln>
            <a:noFill/>
          </a:ln>
        </p:spPr>
      </p:pic>
      <p:pic>
        <p:nvPicPr>
          <p:cNvPr id="108" name="Google Shape;108;gcbe3541e0c_0_8"/>
          <p:cNvPicPr preferRelativeResize="0"/>
          <p:nvPr/>
        </p:nvPicPr>
        <p:blipFill>
          <a:blip r:embed="rId7">
            <a:alphaModFix/>
          </a:blip>
          <a:stretch>
            <a:fillRect/>
          </a:stretch>
        </p:blipFill>
        <p:spPr>
          <a:xfrm>
            <a:off x="9446100" y="4422500"/>
            <a:ext cx="1692882" cy="2257176"/>
          </a:xfrm>
          <a:prstGeom prst="rect">
            <a:avLst/>
          </a:prstGeom>
          <a:noFill/>
          <a:ln>
            <a:noFill/>
          </a:ln>
        </p:spPr>
      </p:pic>
      <p:pic>
        <p:nvPicPr>
          <p:cNvPr id="109" name="Google Shape;109;gcbe3541e0c_0_8"/>
          <p:cNvPicPr preferRelativeResize="0"/>
          <p:nvPr/>
        </p:nvPicPr>
        <p:blipFill>
          <a:blip r:embed="rId8">
            <a:alphaModFix/>
          </a:blip>
          <a:stretch>
            <a:fillRect/>
          </a:stretch>
        </p:blipFill>
        <p:spPr>
          <a:xfrm>
            <a:off x="9458775" y="1829775"/>
            <a:ext cx="1699399" cy="2257150"/>
          </a:xfrm>
          <a:prstGeom prst="rect">
            <a:avLst/>
          </a:prstGeom>
          <a:noFill/>
          <a:ln>
            <a:noFill/>
          </a:ln>
        </p:spPr>
      </p:pic>
      <p:pic>
        <p:nvPicPr>
          <p:cNvPr id="110" name="Google Shape;110;gcbe3541e0c_0_8"/>
          <p:cNvPicPr preferRelativeResize="0"/>
          <p:nvPr/>
        </p:nvPicPr>
        <p:blipFill rotWithShape="1">
          <a:blip r:embed="rId9">
            <a:alphaModFix/>
          </a:blip>
          <a:srcRect b="0" l="7078" r="9253" t="0"/>
          <a:stretch/>
        </p:blipFill>
        <p:spPr>
          <a:xfrm>
            <a:off x="4128700" y="4405550"/>
            <a:ext cx="1799975" cy="2257150"/>
          </a:xfrm>
          <a:prstGeom prst="rect">
            <a:avLst/>
          </a:prstGeom>
          <a:noFill/>
          <a:ln>
            <a:noFill/>
          </a:ln>
        </p:spPr>
      </p:pic>
      <p:pic>
        <p:nvPicPr>
          <p:cNvPr id="111" name="Google Shape;111;gcbe3541e0c_0_8"/>
          <p:cNvPicPr preferRelativeResize="0"/>
          <p:nvPr/>
        </p:nvPicPr>
        <p:blipFill rotWithShape="1">
          <a:blip r:embed="rId10">
            <a:alphaModFix/>
          </a:blip>
          <a:srcRect b="9444" l="0" r="0" t="0"/>
          <a:stretch/>
        </p:blipFill>
        <p:spPr>
          <a:xfrm>
            <a:off x="1402600" y="1871750"/>
            <a:ext cx="1799973" cy="2173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cbe3541e0c_0_25"/>
          <p:cNvSpPr txBox="1"/>
          <p:nvPr>
            <p:ph type="title"/>
          </p:nvPr>
        </p:nvSpPr>
        <p:spPr>
          <a:xfrm>
            <a:off x="3682652" y="2349894"/>
            <a:ext cx="7594800" cy="27432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4800"/>
              <a:buFont typeface="Montserrat"/>
              <a:buNone/>
            </a:pPr>
            <a:r>
              <a:rPr lang="en-US"/>
              <a:t>Committee Timeline and Key Tasks</a:t>
            </a:r>
            <a:endParaRPr/>
          </a:p>
        </p:txBody>
      </p:sp>
      <p:sp>
        <p:nvSpPr>
          <p:cNvPr id="117" name="Google Shape;117;gcbe3541e0c_0_25"/>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Clr>
                <a:schemeClr val="dk2"/>
              </a:buClr>
              <a:buFont typeface="Arial"/>
              <a:buNone/>
            </a:pPr>
            <a:r>
              <a:t/>
            </a:r>
            <a:endParaRPr/>
          </a:p>
          <a:p>
            <a:pPr indent="0" lvl="0" marL="0" rtl="0" algn="r">
              <a:spcBef>
                <a:spcPts val="0"/>
              </a:spcBef>
              <a:spcAft>
                <a:spcPts val="0"/>
              </a:spcAft>
              <a:buNone/>
            </a:pPr>
            <a:r>
              <a:t/>
            </a:r>
            <a:endParaRPr/>
          </a:p>
        </p:txBody>
      </p:sp>
      <p:sp>
        <p:nvSpPr>
          <p:cNvPr id="118" name="Google Shape;118;gcbe3541e0c_0_25"/>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19" name="Google Shape;119;gcbe3541e0c_0_25"/>
          <p:cNvSpPr txBox="1"/>
          <p:nvPr>
            <p:ph idx="1" type="body"/>
          </p:nvPr>
        </p:nvSpPr>
        <p:spPr>
          <a:xfrm>
            <a:off x="755738" y="2349895"/>
            <a:ext cx="2739000" cy="309390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15000"/>
              <a:buNone/>
            </a:pPr>
            <a:r>
              <a:rPr lang="en-US"/>
              <a:t>03</a:t>
            </a:r>
            <a:endParaRPr/>
          </a:p>
        </p:txBody>
      </p:sp>
      <p:sp>
        <p:nvSpPr>
          <p:cNvPr id="120" name="Google Shape;120;gcbe3541e0c_0_25"/>
          <p:cNvSpPr txBox="1"/>
          <p:nvPr>
            <p:ph idx="2" type="subTitle"/>
          </p:nvPr>
        </p:nvSpPr>
        <p:spPr>
          <a:xfrm>
            <a:off x="3682652" y="5443825"/>
            <a:ext cx="7594800" cy="11094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400"/>
              <a:buNone/>
            </a:pPr>
            <a:r>
              <a:rPr lang="en-US"/>
              <a:t>WIG 3: Increase Employee Satisfaction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cbe3541e0c_0_33"/>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3</a:t>
            </a:r>
            <a:r>
              <a:rPr lang="en-US"/>
              <a:t> Committee Timeline and Key Tasks</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126" name="Google Shape;126;gcbe3541e0c_0_33"/>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Clr>
                <a:schemeClr val="dk2"/>
              </a:buClr>
              <a:buFont typeface="Arial"/>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27" name="Google Shape;127;gcbe3541e0c_0_33"/>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gcbe3541e0c_0_33"/>
          <p:cNvSpPr/>
          <p:nvPr/>
        </p:nvSpPr>
        <p:spPr>
          <a:xfrm>
            <a:off x="776300" y="1985975"/>
            <a:ext cx="2529000" cy="15003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u="sng">
                <a:latin typeface="PT Serif"/>
                <a:ea typeface="PT Serif"/>
                <a:cs typeface="PT Serif"/>
                <a:sym typeface="PT Serif"/>
              </a:rPr>
              <a:t>Fall 2019</a:t>
            </a:r>
            <a:endParaRPr b="1" u="sng">
              <a:latin typeface="PT Serif"/>
              <a:ea typeface="PT Serif"/>
              <a:cs typeface="PT Serif"/>
              <a:sym typeface="PT Serif"/>
            </a:endParaRPr>
          </a:p>
          <a:p>
            <a:pPr indent="0" lvl="0" marL="0" rtl="0" algn="l">
              <a:spcBef>
                <a:spcPts val="0"/>
              </a:spcBef>
              <a:spcAft>
                <a:spcPts val="0"/>
              </a:spcAft>
              <a:buNone/>
            </a:pPr>
            <a:r>
              <a:t/>
            </a:r>
            <a:endParaRPr sz="800">
              <a:latin typeface="PT Serif"/>
              <a:ea typeface="PT Serif"/>
              <a:cs typeface="PT Serif"/>
              <a:sym typeface="PT Serif"/>
            </a:endParaRPr>
          </a:p>
          <a:p>
            <a:pPr indent="0" lvl="0" marL="0" rtl="0" algn="l">
              <a:spcBef>
                <a:spcPts val="0"/>
              </a:spcBef>
              <a:spcAft>
                <a:spcPts val="0"/>
              </a:spcAft>
              <a:buNone/>
            </a:pPr>
            <a:r>
              <a:rPr lang="en-US">
                <a:latin typeface="PT Serif"/>
                <a:ea typeface="PT Serif"/>
                <a:cs typeface="PT Serif"/>
                <a:sym typeface="PT Serif"/>
              </a:rPr>
              <a:t>Committee re-assembled and confirmed by President Mottet. Planning meetings and initial roadmap. </a:t>
            </a:r>
            <a:endParaRPr>
              <a:latin typeface="PT Serif"/>
              <a:ea typeface="PT Serif"/>
              <a:cs typeface="PT Serif"/>
              <a:sym typeface="PT Serif"/>
            </a:endParaRPr>
          </a:p>
        </p:txBody>
      </p:sp>
      <p:sp>
        <p:nvSpPr>
          <p:cNvPr id="129" name="Google Shape;129;gcbe3541e0c_0_33"/>
          <p:cNvSpPr/>
          <p:nvPr/>
        </p:nvSpPr>
        <p:spPr>
          <a:xfrm>
            <a:off x="4633875" y="1985975"/>
            <a:ext cx="2529000" cy="15003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u="sng">
                <a:latin typeface="PT Serif"/>
                <a:ea typeface="PT Serif"/>
                <a:cs typeface="PT Serif"/>
                <a:sym typeface="PT Serif"/>
              </a:rPr>
              <a:t>Spring 2020</a:t>
            </a:r>
            <a:endParaRPr b="1" u="sng">
              <a:latin typeface="PT Serif"/>
              <a:ea typeface="PT Serif"/>
              <a:cs typeface="PT Serif"/>
              <a:sym typeface="PT Serif"/>
            </a:endParaRPr>
          </a:p>
          <a:p>
            <a:pPr indent="0" lvl="0" marL="0" rtl="0" algn="l">
              <a:spcBef>
                <a:spcPts val="0"/>
              </a:spcBef>
              <a:spcAft>
                <a:spcPts val="0"/>
              </a:spcAft>
              <a:buNone/>
            </a:pPr>
            <a:r>
              <a:t/>
            </a:r>
            <a:endParaRPr sz="800">
              <a:latin typeface="PT Serif"/>
              <a:ea typeface="PT Serif"/>
              <a:cs typeface="PT Serif"/>
              <a:sym typeface="PT Serif"/>
            </a:endParaRPr>
          </a:p>
          <a:p>
            <a:pPr indent="0" lvl="0" marL="0" rtl="0" algn="l">
              <a:spcBef>
                <a:spcPts val="0"/>
              </a:spcBef>
              <a:spcAft>
                <a:spcPts val="0"/>
              </a:spcAft>
              <a:buNone/>
            </a:pPr>
            <a:r>
              <a:rPr lang="en-US">
                <a:latin typeface="PT Serif"/>
                <a:ea typeface="PT Serif"/>
                <a:cs typeface="PT Serif"/>
                <a:sym typeface="PT Serif"/>
              </a:rPr>
              <a:t>Committee reviews all AP positions (above 0.5 FTE). Each committee member reviews over 50 positions. </a:t>
            </a:r>
            <a:endParaRPr>
              <a:latin typeface="PT Serif"/>
              <a:ea typeface="PT Serif"/>
              <a:cs typeface="PT Serif"/>
              <a:sym typeface="PT Serif"/>
            </a:endParaRPr>
          </a:p>
        </p:txBody>
      </p:sp>
      <p:sp>
        <p:nvSpPr>
          <p:cNvPr id="130" name="Google Shape;130;gcbe3541e0c_0_33"/>
          <p:cNvSpPr/>
          <p:nvPr/>
        </p:nvSpPr>
        <p:spPr>
          <a:xfrm>
            <a:off x="8491450" y="1985975"/>
            <a:ext cx="3081300" cy="15003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u="sng">
                <a:latin typeface="PT Serif"/>
                <a:ea typeface="PT Serif"/>
                <a:cs typeface="PT Serif"/>
                <a:sym typeface="PT Serif"/>
              </a:rPr>
              <a:t>Fall</a:t>
            </a:r>
            <a:r>
              <a:rPr b="1" lang="en-US" u="sng">
                <a:latin typeface="PT Serif"/>
                <a:ea typeface="PT Serif"/>
                <a:cs typeface="PT Serif"/>
                <a:sym typeface="PT Serif"/>
              </a:rPr>
              <a:t> 2020</a:t>
            </a:r>
            <a:endParaRPr b="1" u="sng">
              <a:latin typeface="PT Serif"/>
              <a:ea typeface="PT Serif"/>
              <a:cs typeface="PT Serif"/>
              <a:sym typeface="PT Serif"/>
            </a:endParaRPr>
          </a:p>
          <a:p>
            <a:pPr indent="0" lvl="0" marL="0" rtl="0" algn="l">
              <a:spcBef>
                <a:spcPts val="0"/>
              </a:spcBef>
              <a:spcAft>
                <a:spcPts val="0"/>
              </a:spcAft>
              <a:buNone/>
            </a:pPr>
            <a:r>
              <a:t/>
            </a:r>
            <a:endParaRPr sz="800">
              <a:latin typeface="PT Serif"/>
              <a:ea typeface="PT Serif"/>
              <a:cs typeface="PT Serif"/>
              <a:sym typeface="PT Serif"/>
            </a:endParaRPr>
          </a:p>
          <a:p>
            <a:pPr indent="0" lvl="0" marL="0" rtl="0" algn="l">
              <a:spcBef>
                <a:spcPts val="0"/>
              </a:spcBef>
              <a:spcAft>
                <a:spcPts val="0"/>
              </a:spcAft>
              <a:buNone/>
            </a:pPr>
            <a:r>
              <a:rPr lang="en-US">
                <a:latin typeface="PT Serif"/>
                <a:ea typeface="PT Serif"/>
                <a:cs typeface="PT Serif"/>
                <a:sym typeface="PT Serif"/>
              </a:rPr>
              <a:t>After a COVID pause, committee again commences work. Brings in Corey Shilling to assist. Roadmap for project developed. </a:t>
            </a:r>
            <a:endParaRPr>
              <a:latin typeface="PT Serif"/>
              <a:ea typeface="PT Serif"/>
              <a:cs typeface="PT Serif"/>
              <a:sym typeface="PT Serif"/>
            </a:endParaRPr>
          </a:p>
        </p:txBody>
      </p:sp>
      <p:sp>
        <p:nvSpPr>
          <p:cNvPr id="131" name="Google Shape;131;gcbe3541e0c_0_33"/>
          <p:cNvSpPr/>
          <p:nvPr/>
        </p:nvSpPr>
        <p:spPr>
          <a:xfrm>
            <a:off x="776300" y="4633925"/>
            <a:ext cx="2529000" cy="1709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u="sng">
                <a:latin typeface="PT Serif"/>
                <a:ea typeface="PT Serif"/>
                <a:cs typeface="PT Serif"/>
                <a:sym typeface="PT Serif"/>
              </a:rPr>
              <a:t>Fall 2021 and Beyond</a:t>
            </a:r>
            <a:endParaRPr b="1" u="sng">
              <a:latin typeface="PT Serif"/>
              <a:ea typeface="PT Serif"/>
              <a:cs typeface="PT Serif"/>
              <a:sym typeface="PT Serif"/>
            </a:endParaRPr>
          </a:p>
          <a:p>
            <a:pPr indent="0" lvl="0" marL="0" rtl="0" algn="l">
              <a:spcBef>
                <a:spcPts val="0"/>
              </a:spcBef>
              <a:spcAft>
                <a:spcPts val="0"/>
              </a:spcAft>
              <a:buNone/>
            </a:pPr>
            <a:r>
              <a:t/>
            </a:r>
            <a:endParaRPr sz="800">
              <a:latin typeface="PT Serif"/>
              <a:ea typeface="PT Serif"/>
              <a:cs typeface="PT Serif"/>
              <a:sym typeface="PT Serif"/>
            </a:endParaRPr>
          </a:p>
          <a:p>
            <a:pPr indent="0" lvl="0" marL="0" rtl="0" algn="l">
              <a:spcBef>
                <a:spcPts val="0"/>
              </a:spcBef>
              <a:spcAft>
                <a:spcPts val="0"/>
              </a:spcAft>
              <a:buNone/>
            </a:pPr>
            <a:r>
              <a:rPr lang="en-US">
                <a:latin typeface="PT Serif"/>
                <a:ea typeface="PT Serif"/>
                <a:cs typeface="PT Serif"/>
                <a:sym typeface="PT Serif"/>
              </a:rPr>
              <a:t>Committee meets on a monthly basis to maintain currency of compensation</a:t>
            </a:r>
            <a:r>
              <a:rPr lang="en-US">
                <a:latin typeface="PT Serif"/>
                <a:ea typeface="PT Serif"/>
                <a:cs typeface="PT Serif"/>
                <a:sym typeface="PT Serif"/>
              </a:rPr>
              <a:t> study and review individual compensation study requests and contentions. </a:t>
            </a:r>
            <a:r>
              <a:rPr lang="en-US">
                <a:latin typeface="PT Serif"/>
                <a:ea typeface="PT Serif"/>
                <a:cs typeface="PT Serif"/>
                <a:sym typeface="PT Serif"/>
              </a:rPr>
              <a:t> </a:t>
            </a:r>
            <a:endParaRPr>
              <a:latin typeface="PT Serif"/>
              <a:ea typeface="PT Serif"/>
              <a:cs typeface="PT Serif"/>
              <a:sym typeface="PT Serif"/>
            </a:endParaRPr>
          </a:p>
        </p:txBody>
      </p:sp>
      <p:sp>
        <p:nvSpPr>
          <p:cNvPr id="132" name="Google Shape;132;gcbe3541e0c_0_33"/>
          <p:cNvSpPr/>
          <p:nvPr/>
        </p:nvSpPr>
        <p:spPr>
          <a:xfrm>
            <a:off x="4633875" y="4572000"/>
            <a:ext cx="2529000" cy="15003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u="sng">
                <a:latin typeface="PT Serif"/>
                <a:ea typeface="PT Serif"/>
                <a:cs typeface="PT Serif"/>
                <a:sym typeface="PT Serif"/>
              </a:rPr>
              <a:t>Summer 2021</a:t>
            </a:r>
            <a:endParaRPr b="1" u="sng">
              <a:latin typeface="PT Serif"/>
              <a:ea typeface="PT Serif"/>
              <a:cs typeface="PT Serif"/>
              <a:sym typeface="PT Serif"/>
            </a:endParaRPr>
          </a:p>
          <a:p>
            <a:pPr indent="0" lvl="0" marL="0" rtl="0" algn="l">
              <a:spcBef>
                <a:spcPts val="0"/>
              </a:spcBef>
              <a:spcAft>
                <a:spcPts val="0"/>
              </a:spcAft>
              <a:buNone/>
            </a:pPr>
            <a:r>
              <a:t/>
            </a:r>
            <a:endParaRPr sz="800">
              <a:latin typeface="PT Serif"/>
              <a:ea typeface="PT Serif"/>
              <a:cs typeface="PT Serif"/>
              <a:sym typeface="PT Serif"/>
            </a:endParaRPr>
          </a:p>
          <a:p>
            <a:pPr indent="0" lvl="0" marL="0" rtl="0" algn="l">
              <a:spcBef>
                <a:spcPts val="0"/>
              </a:spcBef>
              <a:spcAft>
                <a:spcPts val="0"/>
              </a:spcAft>
              <a:buNone/>
            </a:pPr>
            <a:r>
              <a:rPr lang="en-US">
                <a:latin typeface="PT Serif"/>
                <a:ea typeface="PT Serif"/>
                <a:cs typeface="PT Serif"/>
                <a:sym typeface="PT Serif"/>
              </a:rPr>
              <a:t>Preparation of final documents needed by President Mottet vetted by Legal Counsel and included for August BOG meeting. </a:t>
            </a:r>
            <a:endParaRPr>
              <a:latin typeface="PT Serif"/>
              <a:ea typeface="PT Serif"/>
              <a:cs typeface="PT Serif"/>
              <a:sym typeface="PT Serif"/>
            </a:endParaRPr>
          </a:p>
        </p:txBody>
      </p:sp>
      <p:sp>
        <p:nvSpPr>
          <p:cNvPr id="133" name="Google Shape;133;gcbe3541e0c_0_33"/>
          <p:cNvSpPr/>
          <p:nvPr/>
        </p:nvSpPr>
        <p:spPr>
          <a:xfrm>
            <a:off x="8491450" y="4572000"/>
            <a:ext cx="3309900" cy="1981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u="sng">
                <a:latin typeface="PT Serif"/>
                <a:ea typeface="PT Serif"/>
                <a:cs typeface="PT Serif"/>
                <a:sym typeface="PT Serif"/>
              </a:rPr>
              <a:t>Spring 2021</a:t>
            </a:r>
            <a:endParaRPr b="1" u="sng">
              <a:latin typeface="PT Serif"/>
              <a:ea typeface="PT Serif"/>
              <a:cs typeface="PT Serif"/>
              <a:sym typeface="PT Serif"/>
            </a:endParaRPr>
          </a:p>
          <a:p>
            <a:pPr indent="0" lvl="0" marL="0" rtl="0" algn="l">
              <a:spcBef>
                <a:spcPts val="0"/>
              </a:spcBef>
              <a:spcAft>
                <a:spcPts val="0"/>
              </a:spcAft>
              <a:buNone/>
            </a:pPr>
            <a:r>
              <a:t/>
            </a:r>
            <a:endParaRPr sz="800">
              <a:latin typeface="PT Serif"/>
              <a:ea typeface="PT Serif"/>
              <a:cs typeface="PT Serif"/>
              <a:sym typeface="PT Serif"/>
            </a:endParaRPr>
          </a:p>
          <a:p>
            <a:pPr indent="0" lvl="0" marL="0" rtl="0" algn="l">
              <a:spcBef>
                <a:spcPts val="0"/>
              </a:spcBef>
              <a:spcAft>
                <a:spcPts val="0"/>
              </a:spcAft>
              <a:buNone/>
            </a:pPr>
            <a:r>
              <a:rPr lang="en-US">
                <a:latin typeface="PT Serif"/>
                <a:ea typeface="PT Serif"/>
                <a:cs typeface="PT Serif"/>
                <a:sym typeface="PT Serif"/>
              </a:rPr>
              <a:t>Corey expands compensation study workbook, and committee finalizes study on April 1. Results and recommendations provided to key stakeholders, with individual compensation study reports prepared and sent  by end of May. </a:t>
            </a:r>
            <a:endParaRPr>
              <a:latin typeface="PT Serif"/>
              <a:ea typeface="PT Serif"/>
              <a:cs typeface="PT Serif"/>
              <a:sym typeface="PT Serif"/>
            </a:endParaRPr>
          </a:p>
        </p:txBody>
      </p:sp>
      <p:sp>
        <p:nvSpPr>
          <p:cNvPr id="134" name="Google Shape;134;gcbe3541e0c_0_33"/>
          <p:cNvSpPr/>
          <p:nvPr/>
        </p:nvSpPr>
        <p:spPr>
          <a:xfrm>
            <a:off x="3495675" y="2526575"/>
            <a:ext cx="914400" cy="419100"/>
          </a:xfrm>
          <a:prstGeom prst="rightArrow">
            <a:avLst>
              <a:gd fmla="val 50000" name="adj1"/>
              <a:gd fmla="val 50000" name="adj2"/>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cbe3541e0c_0_33"/>
          <p:cNvSpPr/>
          <p:nvPr/>
        </p:nvSpPr>
        <p:spPr>
          <a:xfrm>
            <a:off x="7369963" y="2526575"/>
            <a:ext cx="914400" cy="419100"/>
          </a:xfrm>
          <a:prstGeom prst="rightArrow">
            <a:avLst>
              <a:gd fmla="val 50000" name="adj1"/>
              <a:gd fmla="val 50000" name="adj2"/>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cbe3541e0c_0_33"/>
          <p:cNvSpPr/>
          <p:nvPr/>
        </p:nvSpPr>
        <p:spPr>
          <a:xfrm rot="5400000">
            <a:off x="9298750" y="3819588"/>
            <a:ext cx="914400" cy="419100"/>
          </a:xfrm>
          <a:prstGeom prst="rightArrow">
            <a:avLst>
              <a:gd fmla="val 50000" name="adj1"/>
              <a:gd fmla="val 50000" name="adj2"/>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cbe3541e0c_0_33"/>
          <p:cNvSpPr/>
          <p:nvPr/>
        </p:nvSpPr>
        <p:spPr>
          <a:xfrm rot="10800000">
            <a:off x="7369963" y="5112600"/>
            <a:ext cx="914400" cy="419100"/>
          </a:xfrm>
          <a:prstGeom prst="rightArrow">
            <a:avLst>
              <a:gd fmla="val 50000" name="adj1"/>
              <a:gd fmla="val 50000" name="adj2"/>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cbe3541e0c_0_33"/>
          <p:cNvSpPr/>
          <p:nvPr/>
        </p:nvSpPr>
        <p:spPr>
          <a:xfrm rot="10800000">
            <a:off x="3512375" y="5112600"/>
            <a:ext cx="914400" cy="419100"/>
          </a:xfrm>
          <a:prstGeom prst="rightArrow">
            <a:avLst>
              <a:gd fmla="val 50000" name="adj1"/>
              <a:gd fmla="val 50000" name="adj2"/>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gcbe3541e0c_0_33"/>
          <p:cNvPicPr preferRelativeResize="0"/>
          <p:nvPr/>
        </p:nvPicPr>
        <p:blipFill>
          <a:blip r:embed="rId3">
            <a:alphaModFix/>
          </a:blip>
          <a:stretch>
            <a:fillRect/>
          </a:stretch>
        </p:blipFill>
        <p:spPr>
          <a:xfrm>
            <a:off x="7369950" y="2764700"/>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ce464d8dc4_0_13"/>
          <p:cNvSpPr txBox="1"/>
          <p:nvPr>
            <p:ph type="title"/>
          </p:nvPr>
        </p:nvSpPr>
        <p:spPr>
          <a:xfrm>
            <a:off x="3682652" y="2349894"/>
            <a:ext cx="7594800" cy="27432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4800"/>
              <a:buFont typeface="Montserrat"/>
              <a:buNone/>
            </a:pPr>
            <a:r>
              <a:rPr lang="en-US"/>
              <a:t>Compensation Study Operational Definitions and Methodology</a:t>
            </a:r>
            <a:endParaRPr/>
          </a:p>
        </p:txBody>
      </p:sp>
      <p:sp>
        <p:nvSpPr>
          <p:cNvPr id="145" name="Google Shape;145;gce464d8dc4_0_13"/>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46" name="Google Shape;146;gce464d8dc4_0_13"/>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47" name="Google Shape;147;gce464d8dc4_0_13"/>
          <p:cNvSpPr txBox="1"/>
          <p:nvPr>
            <p:ph idx="1" type="body"/>
          </p:nvPr>
        </p:nvSpPr>
        <p:spPr>
          <a:xfrm>
            <a:off x="755738" y="2349895"/>
            <a:ext cx="2739000" cy="3093900"/>
          </a:xfrm>
          <a:prstGeom prst="rect">
            <a:avLst/>
          </a:prstGeom>
          <a:noFill/>
          <a:ln>
            <a:noFill/>
          </a:ln>
        </p:spPr>
        <p:txBody>
          <a:bodyPr anchorCtr="0" anchor="b" bIns="0" lIns="0" spcFirstLastPara="1" rIns="0" wrap="square" tIns="0">
            <a:noAutofit/>
          </a:bodyPr>
          <a:lstStyle/>
          <a:p>
            <a:pPr indent="0" lvl="0" marL="0" rtl="0" algn="l">
              <a:lnSpc>
                <a:spcPct val="75000"/>
              </a:lnSpc>
              <a:spcBef>
                <a:spcPts val="0"/>
              </a:spcBef>
              <a:spcAft>
                <a:spcPts val="0"/>
              </a:spcAft>
              <a:buSzPts val="15000"/>
              <a:buNone/>
            </a:pPr>
            <a:r>
              <a:rPr lang="en-US"/>
              <a:t>04</a:t>
            </a:r>
            <a:endParaRPr/>
          </a:p>
        </p:txBody>
      </p:sp>
      <p:sp>
        <p:nvSpPr>
          <p:cNvPr id="148" name="Google Shape;148;gce464d8dc4_0_13"/>
          <p:cNvSpPr txBox="1"/>
          <p:nvPr>
            <p:ph idx="2" type="subTitle"/>
          </p:nvPr>
        </p:nvSpPr>
        <p:spPr>
          <a:xfrm>
            <a:off x="3682652" y="5443825"/>
            <a:ext cx="7594800" cy="11094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400"/>
              <a:buNone/>
            </a:pPr>
            <a:r>
              <a:rPr lang="en-US"/>
              <a:t>WIG 3: Increase Employee Satisfaction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ce464d8dc4_0_40"/>
          <p:cNvSpPr txBox="1"/>
          <p:nvPr>
            <p:ph type="title"/>
          </p:nvPr>
        </p:nvSpPr>
        <p:spPr>
          <a:xfrm>
            <a:off x="304800" y="1157649"/>
            <a:ext cx="11582400" cy="911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2"/>
              </a:buClr>
              <a:buSzPts val="3600"/>
              <a:buFont typeface="Montserrat"/>
              <a:buNone/>
            </a:pPr>
            <a:r>
              <a:rPr lang="en-US"/>
              <a:t>4 Compensation Study Operational Definitions  </a:t>
            </a:r>
            <a:endParaRPr/>
          </a:p>
          <a:p>
            <a:pPr indent="0" lvl="0" marL="0" rtl="0" algn="l">
              <a:lnSpc>
                <a:spcPct val="90000"/>
              </a:lnSpc>
              <a:spcBef>
                <a:spcPts val="0"/>
              </a:spcBef>
              <a:spcAft>
                <a:spcPts val="0"/>
              </a:spcAft>
              <a:buClr>
                <a:schemeClr val="accent2"/>
              </a:buClr>
              <a:buSzPts val="3600"/>
              <a:buFont typeface="Montserrat"/>
              <a:buNone/>
            </a:pPr>
            <a:r>
              <a:t/>
            </a:r>
            <a:endParaRPr/>
          </a:p>
        </p:txBody>
      </p:sp>
      <p:sp>
        <p:nvSpPr>
          <p:cNvPr id="154" name="Google Shape;154;gce464d8dc4_0_40"/>
          <p:cNvSpPr txBox="1"/>
          <p:nvPr>
            <p:ph idx="11" type="ftr"/>
          </p:nvPr>
        </p:nvSpPr>
        <p:spPr>
          <a:xfrm>
            <a:off x="6248400" y="467515"/>
            <a:ext cx="5029200" cy="2103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chemeClr val="dk2"/>
              </a:buClr>
              <a:buFont typeface="Arial"/>
              <a:buNone/>
            </a:pPr>
            <a:r>
              <a:rPr lang="en-US"/>
              <a:t>APC Compensation Study: Methodology, Key Findings and Recommendations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55" name="Google Shape;155;gce464d8dc4_0_40"/>
          <p:cNvSpPr txBox="1"/>
          <p:nvPr>
            <p:ph idx="12" type="sldNum"/>
          </p:nvPr>
        </p:nvSpPr>
        <p:spPr>
          <a:xfrm>
            <a:off x="11430000" y="266700"/>
            <a:ext cx="457200" cy="419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56" name="Google Shape;156;gce464d8dc4_0_40"/>
          <p:cNvSpPr txBox="1"/>
          <p:nvPr/>
        </p:nvSpPr>
        <p:spPr>
          <a:xfrm>
            <a:off x="489850" y="1745800"/>
            <a:ext cx="11481000" cy="49686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CUPA Code:</a:t>
            </a:r>
            <a:r>
              <a:rPr lang="en-US" sz="2100">
                <a:solidFill>
                  <a:schemeClr val="dk2"/>
                </a:solidFill>
                <a:latin typeface="PT Serif"/>
                <a:ea typeface="PT Serif"/>
                <a:cs typeface="PT Serif"/>
                <a:sym typeface="PT Serif"/>
              </a:rPr>
              <a:t> </a:t>
            </a:r>
            <a:r>
              <a:rPr lang="en-US" sz="2100">
                <a:solidFill>
                  <a:schemeClr val="dk2"/>
                </a:solidFill>
                <a:highlight>
                  <a:srgbClr val="FFFFFF"/>
                </a:highlight>
                <a:latin typeface="PT Serif"/>
                <a:ea typeface="PT Serif"/>
                <a:cs typeface="PT Serif"/>
                <a:sym typeface="PT Serif"/>
              </a:rPr>
              <a:t>Abbreviation for “College and University Professional Association”. Our main source of market wage data. CUPA conducts an annual survey of colleges across the country and CSU-Pueblo purchases these surveys to use in its evaluation of market review of positions. </a:t>
            </a:r>
            <a:endParaRPr sz="2100">
              <a:solidFill>
                <a:schemeClr val="dk2"/>
              </a:solidFill>
              <a:highlight>
                <a:srgbClr val="FFFFFF"/>
              </a:highlight>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SOC Code:</a:t>
            </a:r>
            <a:r>
              <a:rPr lang="en-US" sz="2100">
                <a:solidFill>
                  <a:schemeClr val="dk2"/>
                </a:solidFill>
                <a:latin typeface="PT Serif"/>
                <a:ea typeface="PT Serif"/>
                <a:cs typeface="PT Serif"/>
                <a:sym typeface="PT Serif"/>
              </a:rPr>
              <a:t> Abbreviation for Standard Occupational Classification codes developed by the U.S. Bureau of Labor Statistics. SOC codes were used as a supplemental data point to verify CUPA code placement.</a:t>
            </a:r>
            <a:endParaRPr sz="2100">
              <a:solidFill>
                <a:schemeClr val="dk2"/>
              </a:solidFill>
              <a:latin typeface="PT Serif"/>
              <a:ea typeface="PT Serif"/>
              <a:cs typeface="PT Serif"/>
              <a:sym typeface="PT Serif"/>
            </a:endParaRPr>
          </a:p>
          <a:p>
            <a:pPr indent="-361950" lvl="0" marL="457200" rtl="0" algn="l">
              <a:lnSpc>
                <a:spcPct val="115000"/>
              </a:lnSpc>
              <a:spcBef>
                <a:spcPts val="0"/>
              </a:spcBef>
              <a:spcAft>
                <a:spcPts val="0"/>
              </a:spcAft>
              <a:buClr>
                <a:schemeClr val="dk2"/>
              </a:buClr>
              <a:buSzPts val="2100"/>
              <a:buFont typeface="PT Serif"/>
              <a:buChar char="●"/>
            </a:pPr>
            <a:r>
              <a:rPr b="1" lang="en-US" sz="2100">
                <a:solidFill>
                  <a:schemeClr val="dk2"/>
                </a:solidFill>
                <a:latin typeface="PT Serif"/>
                <a:ea typeface="PT Serif"/>
                <a:cs typeface="PT Serif"/>
                <a:sym typeface="PT Serif"/>
              </a:rPr>
              <a:t>Cost of Living Adjustment: </a:t>
            </a:r>
            <a:r>
              <a:rPr lang="en-US" sz="2100">
                <a:solidFill>
                  <a:schemeClr val="dk2"/>
                </a:solidFill>
                <a:latin typeface="PT Serif"/>
                <a:ea typeface="PT Serif"/>
                <a:cs typeface="PT Serif"/>
                <a:sym typeface="PT Serif"/>
              </a:rPr>
              <a:t>Salaries vary widely from city to city, depending on cost of living, scarcity of talent and other factors. National salaries must be increased or decreased by a location factor to regionalize salaries. According to the Robert Half 2021 Salary Guide, the location factors are: Pueblo -15%, Colorado Springs 0% and Denver is +11%. CSU Pueblo talent is mainly from Pueblo and some from Colorado Springs, therefore a blended rate of -6% was used to regionalize salaries at the University. </a:t>
            </a:r>
            <a:endParaRPr sz="2100">
              <a:solidFill>
                <a:schemeClr val="dk2"/>
              </a:solidFill>
              <a:highlight>
                <a:srgbClr val="FFFF00"/>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SU Pueblo">
      <a:dk1>
        <a:srgbClr val="202020"/>
      </a:dk1>
      <a:lt1>
        <a:srgbClr val="FFFFFF"/>
      </a:lt1>
      <a:dk2>
        <a:srgbClr val="000000"/>
      </a:dk2>
      <a:lt2>
        <a:srgbClr val="F2F3F3"/>
      </a:lt2>
      <a:accent1>
        <a:srgbClr val="00205C"/>
      </a:accent1>
      <a:accent2>
        <a:srgbClr val="08AEDB"/>
      </a:accent2>
      <a:accent3>
        <a:srgbClr val="46D6F7"/>
      </a:accent3>
      <a:accent4>
        <a:srgbClr val="D90000"/>
      </a:accent4>
      <a:accent5>
        <a:srgbClr val="9A0003"/>
      </a:accent5>
      <a:accent6>
        <a:srgbClr val="C7C8C9"/>
      </a:accent6>
      <a:hlink>
        <a:srgbClr val="08AEDB"/>
      </a:hlink>
      <a:folHlink>
        <a:srgbClr val="46D6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2020-07-30T22:15:47Z</dcterms:created>
  <dc:creator>Zyzda, Ana G</dc:creator>
</cp:coreProperties>
</file>